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4" r:id="rId2"/>
    <p:sldId id="295" r:id="rId3"/>
    <p:sldId id="296" r:id="rId4"/>
    <p:sldId id="297" r:id="rId5"/>
    <p:sldId id="298" r:id="rId6"/>
    <p:sldId id="300" r:id="rId7"/>
    <p:sldId id="299" r:id="rId8"/>
    <p:sldId id="264" r:id="rId9"/>
    <p:sldId id="265" r:id="rId10"/>
    <p:sldId id="266" r:id="rId11"/>
    <p:sldId id="267" r:id="rId12"/>
    <p:sldId id="268" r:id="rId13"/>
    <p:sldId id="270" r:id="rId14"/>
    <p:sldId id="269" r:id="rId15"/>
    <p:sldId id="271" r:id="rId16"/>
    <p:sldId id="257" r:id="rId17"/>
    <p:sldId id="258" r:id="rId18"/>
    <p:sldId id="259" r:id="rId19"/>
    <p:sldId id="260" r:id="rId20"/>
    <p:sldId id="261" r:id="rId21"/>
    <p:sldId id="262" r:id="rId22"/>
    <p:sldId id="272" r:id="rId23"/>
    <p:sldId id="273" r:id="rId24"/>
    <p:sldId id="275" r:id="rId25"/>
    <p:sldId id="274" r:id="rId26"/>
    <p:sldId id="276" r:id="rId27"/>
    <p:sldId id="277" r:id="rId28"/>
    <p:sldId id="278" r:id="rId29"/>
    <p:sldId id="279" r:id="rId30"/>
    <p:sldId id="280" r:id="rId31"/>
    <p:sldId id="302" r:id="rId32"/>
    <p:sldId id="281" r:id="rId33"/>
    <p:sldId id="303" r:id="rId34"/>
    <p:sldId id="282" r:id="rId35"/>
    <p:sldId id="283" r:id="rId36"/>
    <p:sldId id="284" r:id="rId37"/>
    <p:sldId id="285" r:id="rId38"/>
    <p:sldId id="286" r:id="rId39"/>
    <p:sldId id="304" r:id="rId40"/>
    <p:sldId id="287" r:id="rId41"/>
    <p:sldId id="288" r:id="rId42"/>
    <p:sldId id="289" r:id="rId43"/>
    <p:sldId id="30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41" autoAdjust="0"/>
  </p:normalViewPr>
  <p:slideViewPr>
    <p:cSldViewPr snapToGrid="0">
      <p:cViewPr>
        <p:scale>
          <a:sx n="66" d="100"/>
          <a:sy n="66"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3C510-9232-99C8-899B-445610B034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51DD4DB-A39A-EFD6-2971-BD2C0BF80A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304B515-E204-8D34-4AF5-1D5DFFA1D913}"/>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5" name="Footer Placeholder 4">
            <a:extLst>
              <a:ext uri="{FF2B5EF4-FFF2-40B4-BE49-F238E27FC236}">
                <a16:creationId xmlns:a16="http://schemas.microsoft.com/office/drawing/2014/main" id="{AF2822B7-D4E5-5D5D-792B-F2DF0C6983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E6802E-C59A-4C58-6BF8-02E5E522E72B}"/>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3829558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5F044-5145-4D19-A55E-CF8085FF164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8F2C6FB-125F-C9C4-33E0-A6AF74B4CD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A58A20-551D-2693-36D1-F000B2F6BB2E}"/>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5" name="Footer Placeholder 4">
            <a:extLst>
              <a:ext uri="{FF2B5EF4-FFF2-40B4-BE49-F238E27FC236}">
                <a16:creationId xmlns:a16="http://schemas.microsoft.com/office/drawing/2014/main" id="{06FE250B-C3F5-2177-2F33-018C46B8AE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36144E-A2C1-5950-D53F-72EFE9639409}"/>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418772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577A46-36A4-1E1A-54D9-78364E59DE7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FB4640A-CF2A-14BB-540F-2E1ECAA12D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989B9BE-F67E-3425-8121-89ECD7CCCEE1}"/>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5" name="Footer Placeholder 4">
            <a:extLst>
              <a:ext uri="{FF2B5EF4-FFF2-40B4-BE49-F238E27FC236}">
                <a16:creationId xmlns:a16="http://schemas.microsoft.com/office/drawing/2014/main" id="{AAFA49BE-0CF0-893E-E0E1-637C15B020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63074E-F2AE-D27C-A87B-790E0C052462}"/>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3568371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008B-5B6F-B80E-8964-443161E2D9B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09168DE-9A75-A617-5F25-82666BBE36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0D4155B-DC15-7710-DA7D-A731C2213FDB}"/>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5" name="Footer Placeholder 4">
            <a:extLst>
              <a:ext uri="{FF2B5EF4-FFF2-40B4-BE49-F238E27FC236}">
                <a16:creationId xmlns:a16="http://schemas.microsoft.com/office/drawing/2014/main" id="{39311EEC-AC8C-6EDF-27A4-F803D8FB6E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188AF0E-ACDC-9E9B-35F3-AFA7D2382E2F}"/>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1058821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438D1-D317-EB00-BD39-F4B6534219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8F993C7-7371-14D1-0C9E-ABAAC48FBA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7E7363-BBBD-DE98-7E00-CBB0730856F1}"/>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5" name="Footer Placeholder 4">
            <a:extLst>
              <a:ext uri="{FF2B5EF4-FFF2-40B4-BE49-F238E27FC236}">
                <a16:creationId xmlns:a16="http://schemas.microsoft.com/office/drawing/2014/main" id="{5B57F340-4F3C-9376-7131-584F2B82762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8A4BC1-3D79-63E1-EBB3-BCBEFF6B5DED}"/>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1195097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42084-1B0E-64FE-B3CB-1E9C56F1F0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6B30733-94F3-56EC-C915-47F1F53964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30888EF-CF12-596F-F829-8078F96F4C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B608FEC-6406-57DD-6C73-68377AEFBC0B}"/>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6" name="Footer Placeholder 5">
            <a:extLst>
              <a:ext uri="{FF2B5EF4-FFF2-40B4-BE49-F238E27FC236}">
                <a16:creationId xmlns:a16="http://schemas.microsoft.com/office/drawing/2014/main" id="{175B8FAF-24FB-68C6-D631-322863DA445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B195834-B9CD-1ECA-5E63-0123AF471048}"/>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1886685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E78E1-5BB9-FDD6-2CF1-7F245A0EE5B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40B6259-D1F4-A47B-EAFA-F9356A499B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C572D1-1740-B69B-D2C7-73BF95F7CF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949FD1D-899D-5EE9-DBB7-B722DE48A2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7188F7C-588F-E43B-5851-05DD52F4018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DA5C5B1-F352-6261-D490-F609157ADBF2}"/>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8" name="Footer Placeholder 7">
            <a:extLst>
              <a:ext uri="{FF2B5EF4-FFF2-40B4-BE49-F238E27FC236}">
                <a16:creationId xmlns:a16="http://schemas.microsoft.com/office/drawing/2014/main" id="{71184BCC-9463-DB41-236C-569E40D2579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104AA8E-7622-82CC-1702-4A2CE452B098}"/>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395783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8C1F8-F94C-2DE9-8FB6-1C53C2083C0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1976353-5F40-0AE0-146C-EDB3CB52E832}"/>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4" name="Footer Placeholder 3">
            <a:extLst>
              <a:ext uri="{FF2B5EF4-FFF2-40B4-BE49-F238E27FC236}">
                <a16:creationId xmlns:a16="http://schemas.microsoft.com/office/drawing/2014/main" id="{77A2F156-98D5-0642-1D3C-0DB227439A3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A17A37B-D144-6CFD-F0A6-0458ED2F3C1D}"/>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23755429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49C161-27A2-6552-F90E-E05EE987F860}"/>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3" name="Footer Placeholder 2">
            <a:extLst>
              <a:ext uri="{FF2B5EF4-FFF2-40B4-BE49-F238E27FC236}">
                <a16:creationId xmlns:a16="http://schemas.microsoft.com/office/drawing/2014/main" id="{4A16F262-2060-11FD-1A64-FD7803CE647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1CD6537-8C84-13FE-5FB0-42D45DE18B00}"/>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476501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531C5-69D9-CC22-454B-1F6F02729E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62C9FF8-7DF1-FA35-A555-014DAB09D2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27D208D-6D73-55EB-B362-515C6BF1F7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7C0037-05D1-C076-50E1-12B2AC5061D1}"/>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6" name="Footer Placeholder 5">
            <a:extLst>
              <a:ext uri="{FF2B5EF4-FFF2-40B4-BE49-F238E27FC236}">
                <a16:creationId xmlns:a16="http://schemas.microsoft.com/office/drawing/2014/main" id="{3EEED767-DE2C-C52B-2BE5-A62739AB6A8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DA72F2D-58C6-0EED-F23C-FA16C2958E7A}"/>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32826661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B5C8B-A8AD-6030-6E90-D6DCEE9F18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405DB38-2269-9C49-9857-9E95CFAC89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DE99F39-2096-5F82-33EE-E016B41AA7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B6EE1B-4D15-DA84-679F-D372BB18FCC1}"/>
              </a:ext>
            </a:extLst>
          </p:cNvPr>
          <p:cNvSpPr>
            <a:spLocks noGrp="1"/>
          </p:cNvSpPr>
          <p:nvPr>
            <p:ph type="dt" sz="half" idx="10"/>
          </p:nvPr>
        </p:nvSpPr>
        <p:spPr/>
        <p:txBody>
          <a:bodyPr/>
          <a:lstStyle/>
          <a:p>
            <a:fld id="{1A5E642C-B001-4B10-8479-955ED46650B6}" type="datetimeFigureOut">
              <a:rPr lang="en-IN" smtClean="0"/>
              <a:pPr/>
              <a:t>26-08-2024</a:t>
            </a:fld>
            <a:endParaRPr lang="en-IN"/>
          </a:p>
        </p:txBody>
      </p:sp>
      <p:sp>
        <p:nvSpPr>
          <p:cNvPr id="6" name="Footer Placeholder 5">
            <a:extLst>
              <a:ext uri="{FF2B5EF4-FFF2-40B4-BE49-F238E27FC236}">
                <a16:creationId xmlns:a16="http://schemas.microsoft.com/office/drawing/2014/main" id="{6FFA706D-F8C5-3539-DB00-0929ED657D3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7E838E4-3225-6F5B-77FB-C7FB35478EA3}"/>
              </a:ext>
            </a:extLst>
          </p:cNvPr>
          <p:cNvSpPr>
            <a:spLocks noGrp="1"/>
          </p:cNvSpPr>
          <p:nvPr>
            <p:ph type="sldNum" sz="quarter" idx="12"/>
          </p:nvPr>
        </p:nvSpPr>
        <p:spPr/>
        <p:txBody>
          <a:bodyPr/>
          <a:lstStyle/>
          <a:p>
            <a:fld id="{F1C1FB51-F0F7-41ED-B189-AFB2D4439747}" type="slidenum">
              <a:rPr lang="en-IN" smtClean="0"/>
              <a:pPr/>
              <a:t>‹#›</a:t>
            </a:fld>
            <a:endParaRPr lang="en-IN"/>
          </a:p>
        </p:txBody>
      </p:sp>
    </p:spTree>
    <p:extLst>
      <p:ext uri="{BB962C8B-B14F-4D97-AF65-F5344CB8AC3E}">
        <p14:creationId xmlns:p14="http://schemas.microsoft.com/office/powerpoint/2010/main" val="379476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8450B2-041E-6EC0-2A53-3849C74EAC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3AD69F8-F84A-64CD-FC62-43B41227D5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C61A5E-C56D-0AC5-A700-9D05252EDD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5E642C-B001-4B10-8479-955ED46650B6}" type="datetimeFigureOut">
              <a:rPr lang="en-IN" smtClean="0"/>
              <a:pPr/>
              <a:t>26-08-2024</a:t>
            </a:fld>
            <a:endParaRPr lang="en-IN"/>
          </a:p>
        </p:txBody>
      </p:sp>
      <p:sp>
        <p:nvSpPr>
          <p:cNvPr id="5" name="Footer Placeholder 4">
            <a:extLst>
              <a:ext uri="{FF2B5EF4-FFF2-40B4-BE49-F238E27FC236}">
                <a16:creationId xmlns:a16="http://schemas.microsoft.com/office/drawing/2014/main" id="{7B715C5A-68DE-59DF-8059-418CE595F8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0406A93-3788-6C5D-C762-6F23C69090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C1FB51-F0F7-41ED-B189-AFB2D4439747}" type="slidenum">
              <a:rPr lang="en-IN" smtClean="0"/>
              <a:pPr/>
              <a:t>‹#›</a:t>
            </a:fld>
            <a:endParaRPr lang="en-IN"/>
          </a:p>
        </p:txBody>
      </p:sp>
    </p:spTree>
    <p:extLst>
      <p:ext uri="{BB962C8B-B14F-4D97-AF65-F5344CB8AC3E}">
        <p14:creationId xmlns:p14="http://schemas.microsoft.com/office/powerpoint/2010/main" val="29151686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BOOTSTRAP</a:t>
            </a:r>
            <a:endParaRPr lang="en-IN" dirty="0"/>
          </a:p>
        </p:txBody>
      </p:sp>
      <p:sp>
        <p:nvSpPr>
          <p:cNvPr id="3" name="Content Placeholder 2"/>
          <p:cNvSpPr>
            <a:spLocks noGrp="1"/>
          </p:cNvSpPr>
          <p:nvPr>
            <p:ph idx="1"/>
          </p:nvPr>
        </p:nvSpPr>
        <p:spPr/>
        <p:txBody>
          <a:bodyPr/>
          <a:lstStyle/>
          <a:p>
            <a:pPr algn="ctr">
              <a:buNone/>
            </a:pPr>
            <a:r>
              <a:rPr lang="en-US" dirty="0" smtClean="0"/>
              <a:t>BOOTSTRAP =</a:t>
            </a:r>
          </a:p>
          <a:p>
            <a:pPr algn="ctr">
              <a:buNone/>
            </a:pPr>
            <a:r>
              <a:rPr lang="en-US" dirty="0" smtClean="0"/>
              <a:t>(GRID SYSTEM + CLASSES+ COMPONENTS)</a:t>
            </a:r>
          </a:p>
          <a:p>
            <a:r>
              <a:rPr lang="en-US" dirty="0" smtClean="0"/>
              <a:t>Grid system- gives responsiveness</a:t>
            </a:r>
          </a:p>
          <a:p>
            <a:r>
              <a:rPr lang="en-US" dirty="0" smtClean="0"/>
              <a:t>Classes (</a:t>
            </a:r>
            <a:r>
              <a:rPr lang="en-US" dirty="0" err="1" smtClean="0"/>
              <a:t>img</a:t>
            </a:r>
            <a:r>
              <a:rPr lang="en-US" dirty="0"/>
              <a:t>-</a:t>
            </a:r>
            <a:r>
              <a:rPr lang="en-US" dirty="0" smtClean="0"/>
              <a:t>fluid)</a:t>
            </a:r>
          </a:p>
          <a:p>
            <a:r>
              <a:rPr lang="en-US" dirty="0" smtClean="0"/>
              <a:t>Components – buttons, form, alert, pagination</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8BAE9-9090-2014-9ED8-BD2A4732A5B9}"/>
              </a:ext>
            </a:extLst>
          </p:cNvPr>
          <p:cNvSpPr>
            <a:spLocks noGrp="1"/>
          </p:cNvSpPr>
          <p:nvPr>
            <p:ph type="title"/>
          </p:nvPr>
        </p:nvSpPr>
        <p:spPr/>
        <p:txBody>
          <a:bodyPr>
            <a:normAutofit fontScale="90000"/>
          </a:bodyPr>
          <a:lstStyle/>
          <a:p>
            <a:r>
              <a:rPr lang="en-US" b="1" i="0" dirty="0">
                <a:solidFill>
                  <a:srgbClr val="273239"/>
                </a:solidFill>
                <a:effectLst/>
                <a:latin typeface="urw-din"/>
              </a:rPr>
              <a:t>Example 1:</a:t>
            </a:r>
            <a:r>
              <a:rPr lang="en-US" b="0" i="0" dirty="0">
                <a:solidFill>
                  <a:srgbClr val="273239"/>
                </a:solidFill>
                <a:effectLst/>
                <a:latin typeface="urw-din"/>
              </a:rPr>
              <a:t> This example uses bootstrap to create an equal width column grid on all devices and screen widths.</a:t>
            </a:r>
            <a:endParaRPr lang="en-IN" dirty="0"/>
          </a:p>
        </p:txBody>
      </p:sp>
    </p:spTree>
    <p:extLst>
      <p:ext uri="{BB962C8B-B14F-4D97-AF65-F5344CB8AC3E}">
        <p14:creationId xmlns:p14="http://schemas.microsoft.com/office/powerpoint/2010/main" val="28385489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IN"/>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6278" t="10807" r="10768" b="22667"/>
          <a:stretch/>
        </p:blipFill>
        <p:spPr bwMode="auto">
          <a:xfrm>
            <a:off x="693020" y="323970"/>
            <a:ext cx="10424160" cy="6230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86378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08CA9-603B-D0AD-77B3-FD76CF254FFE}"/>
              </a:ext>
            </a:extLst>
          </p:cNvPr>
          <p:cNvSpPr>
            <a:spLocks noGrp="1"/>
          </p:cNvSpPr>
          <p:nvPr>
            <p:ph type="title"/>
          </p:nvPr>
        </p:nvSpPr>
        <p:spPr>
          <a:xfrm>
            <a:off x="838200" y="500062"/>
            <a:ext cx="10515600" cy="1325563"/>
          </a:xfrm>
        </p:spPr>
        <p:txBody>
          <a:bodyPr>
            <a:normAutofit fontScale="90000"/>
          </a:bodyPr>
          <a:lstStyle/>
          <a:p>
            <a:r>
              <a:rPr lang="en-US" b="1" i="0" dirty="0">
                <a:solidFill>
                  <a:srgbClr val="273239"/>
                </a:solidFill>
                <a:effectLst/>
                <a:latin typeface="urw-din"/>
              </a:rPr>
              <a:t>Example 2:</a:t>
            </a:r>
            <a:r>
              <a:rPr lang="en-US" b="0" i="0" dirty="0">
                <a:solidFill>
                  <a:srgbClr val="273239"/>
                </a:solidFill>
                <a:effectLst/>
                <a:latin typeface="urw-din"/>
              </a:rPr>
              <a:t> This example uses bootstrap to create equal width responsive column grid. When the screen size is less than 576px the column automatically stack to each other.</a:t>
            </a:r>
            <a:endParaRPr lang="en-IN" dirty="0"/>
          </a:p>
        </p:txBody>
      </p:sp>
    </p:spTree>
    <p:extLst>
      <p:ext uri="{BB962C8B-B14F-4D97-AF65-F5344CB8AC3E}">
        <p14:creationId xmlns:p14="http://schemas.microsoft.com/office/powerpoint/2010/main" val="39389740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5974" t="9683" r="11263" b="25193"/>
          <a:stretch/>
        </p:blipFill>
        <p:spPr bwMode="auto">
          <a:xfrm>
            <a:off x="587141" y="375384"/>
            <a:ext cx="9779495" cy="57077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667741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80B87-8B0A-F590-BD71-68577D17B366}"/>
              </a:ext>
            </a:extLst>
          </p:cNvPr>
          <p:cNvSpPr>
            <a:spLocks noGrp="1"/>
          </p:cNvSpPr>
          <p:nvPr>
            <p:ph type="title"/>
          </p:nvPr>
        </p:nvSpPr>
        <p:spPr>
          <a:xfrm>
            <a:off x="838200" y="779489"/>
            <a:ext cx="10515600" cy="911199"/>
          </a:xfrm>
        </p:spPr>
        <p:txBody>
          <a:bodyPr>
            <a:normAutofit fontScale="90000"/>
          </a:bodyPr>
          <a:lstStyle/>
          <a:p>
            <a:r>
              <a:rPr lang="en-US" b="1" i="0" dirty="0">
                <a:solidFill>
                  <a:srgbClr val="273239"/>
                </a:solidFill>
                <a:effectLst/>
                <a:latin typeface="urw-din"/>
              </a:rPr>
              <a:t>Example 3:</a:t>
            </a:r>
            <a:r>
              <a:rPr lang="en-US" b="0" i="0" dirty="0">
                <a:solidFill>
                  <a:srgbClr val="273239"/>
                </a:solidFill>
                <a:effectLst/>
                <a:latin typeface="urw-din"/>
              </a:rPr>
              <a:t> This example uses bootstrap to create unequal width responsive column grid. When the screen size is less than 576px the column automatically stack to each other.</a:t>
            </a:r>
            <a:endParaRPr lang="en-IN" dirty="0"/>
          </a:p>
        </p:txBody>
      </p:sp>
    </p:spTree>
    <p:extLst>
      <p:ext uri="{BB962C8B-B14F-4D97-AF65-F5344CB8AC3E}">
        <p14:creationId xmlns:p14="http://schemas.microsoft.com/office/powerpoint/2010/main" val="12624125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2973" t="3369" r="11264" b="21965"/>
          <a:stretch/>
        </p:blipFill>
        <p:spPr bwMode="auto">
          <a:xfrm>
            <a:off x="1183907" y="231005"/>
            <a:ext cx="10250905" cy="65467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95450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5AD3B-E86F-400A-56E5-F9376EB3FCAD}"/>
              </a:ext>
            </a:extLst>
          </p:cNvPr>
          <p:cNvSpPr>
            <a:spLocks noGrp="1"/>
          </p:cNvSpPr>
          <p:nvPr>
            <p:ph type="title"/>
          </p:nvPr>
        </p:nvSpPr>
        <p:spPr/>
        <p:txBody>
          <a:bodyPr>
            <a:normAutofit fontScale="90000"/>
          </a:bodyPr>
          <a:lstStyle/>
          <a:p>
            <a:r>
              <a:rPr lang="en-US" b="1" i="0" dirty="0">
                <a:solidFill>
                  <a:srgbClr val="273239"/>
                </a:solidFill>
                <a:effectLst/>
                <a:latin typeface="sofia-pro"/>
              </a:rPr>
              <a:t>Containers in Bootstrap with examples</a:t>
            </a:r>
            <a:br>
              <a:rPr lang="en-US" b="1" i="0" dirty="0">
                <a:solidFill>
                  <a:srgbClr val="273239"/>
                </a:solidFill>
                <a:effectLst/>
                <a:latin typeface="sofia-pro"/>
              </a:rPr>
            </a:br>
            <a:endParaRPr lang="en-IN" dirty="0"/>
          </a:p>
        </p:txBody>
      </p:sp>
      <p:sp>
        <p:nvSpPr>
          <p:cNvPr id="3" name="Content Placeholder 2">
            <a:extLst>
              <a:ext uri="{FF2B5EF4-FFF2-40B4-BE49-F238E27FC236}">
                <a16:creationId xmlns:a16="http://schemas.microsoft.com/office/drawing/2014/main" id="{5F75D92F-E6DA-A894-FE01-44E1ADE43192}"/>
              </a:ext>
            </a:extLst>
          </p:cNvPr>
          <p:cNvSpPr>
            <a:spLocks noGrp="1"/>
          </p:cNvSpPr>
          <p:nvPr>
            <p:ph idx="1"/>
          </p:nvPr>
        </p:nvSpPr>
        <p:spPr/>
        <p:txBody>
          <a:bodyPr/>
          <a:lstStyle/>
          <a:p>
            <a:pPr algn="just" fontAlgn="base"/>
            <a:r>
              <a:rPr lang="en-US" b="0" i="0" dirty="0">
                <a:solidFill>
                  <a:srgbClr val="273239"/>
                </a:solidFill>
                <a:effectLst/>
                <a:latin typeface="urw-din"/>
              </a:rPr>
              <a:t>In bootstrap, the </a:t>
            </a:r>
            <a:r>
              <a:rPr lang="en-US" b="1" i="0" dirty="0">
                <a:solidFill>
                  <a:srgbClr val="273239"/>
                </a:solidFill>
                <a:effectLst/>
                <a:latin typeface="urw-din"/>
              </a:rPr>
              <a:t>container </a:t>
            </a:r>
            <a:r>
              <a:rPr lang="en-US" b="0" i="0" dirty="0">
                <a:solidFill>
                  <a:srgbClr val="273239"/>
                </a:solidFill>
                <a:effectLst/>
                <a:latin typeface="urw-din"/>
              </a:rPr>
              <a:t>is used to set the content’s margin. It contains row elements and the row elements are containers of columns. This is known as the grid system. </a:t>
            </a:r>
            <a:br>
              <a:rPr lang="en-US" b="0" i="0" dirty="0">
                <a:solidFill>
                  <a:srgbClr val="273239"/>
                </a:solidFill>
                <a:effectLst/>
                <a:latin typeface="urw-din"/>
              </a:rPr>
            </a:br>
            <a:r>
              <a:rPr lang="en-US" b="0" i="0" dirty="0">
                <a:solidFill>
                  <a:srgbClr val="273239"/>
                </a:solidFill>
                <a:effectLst/>
                <a:latin typeface="urw-din"/>
              </a:rPr>
              <a:t>There are two container classes in bootstrap:  </a:t>
            </a:r>
          </a:p>
          <a:p>
            <a:pPr algn="just" fontAlgn="base">
              <a:buFont typeface="+mj-lt"/>
              <a:buAutoNum type="arabicPeriod"/>
            </a:pPr>
            <a:r>
              <a:rPr lang="en-US" b="1" i="0" dirty="0">
                <a:solidFill>
                  <a:srgbClr val="273239"/>
                </a:solidFill>
                <a:effectLst/>
                <a:latin typeface="urw-din"/>
              </a:rPr>
              <a:t>.container</a:t>
            </a:r>
            <a:endParaRPr lang="en-US" b="0" i="0" dirty="0">
              <a:solidFill>
                <a:srgbClr val="273239"/>
              </a:solidFill>
              <a:effectLst/>
              <a:latin typeface="urw-din"/>
            </a:endParaRPr>
          </a:p>
          <a:p>
            <a:pPr algn="just" fontAlgn="base">
              <a:buFont typeface="+mj-lt"/>
              <a:buAutoNum type="arabicPeriod"/>
            </a:pPr>
            <a:r>
              <a:rPr lang="en-US" b="1" i="0" dirty="0">
                <a:solidFill>
                  <a:srgbClr val="273239"/>
                </a:solidFill>
                <a:effectLst/>
                <a:latin typeface="urw-din"/>
              </a:rPr>
              <a:t>.container-fluid</a:t>
            </a:r>
            <a:endParaRPr lang="en-US" b="0" i="0" dirty="0">
              <a:solidFill>
                <a:srgbClr val="273239"/>
              </a:solidFill>
              <a:effectLst/>
              <a:latin typeface="urw-din"/>
            </a:endParaRPr>
          </a:p>
          <a:p>
            <a:endParaRPr lang="en-IN" dirty="0"/>
          </a:p>
        </p:txBody>
      </p:sp>
    </p:spTree>
    <p:extLst>
      <p:ext uri="{BB962C8B-B14F-4D97-AF65-F5344CB8AC3E}">
        <p14:creationId xmlns:p14="http://schemas.microsoft.com/office/powerpoint/2010/main" val="10812429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85331-ACE8-AB88-A7AE-EEBBC1F13173}"/>
              </a:ext>
            </a:extLst>
          </p:cNvPr>
          <p:cNvSpPr>
            <a:spLocks noGrp="1"/>
          </p:cNvSpPr>
          <p:nvPr>
            <p:ph type="title"/>
          </p:nvPr>
        </p:nvSpPr>
        <p:spPr/>
        <p:txBody>
          <a:bodyPr/>
          <a:lstStyle/>
          <a:p>
            <a:r>
              <a:rPr lang="en-US" b="1" dirty="0">
                <a:solidFill>
                  <a:srgbClr val="273239"/>
                </a:solidFill>
                <a:latin typeface="urw-din"/>
              </a:rPr>
              <a:t>container</a:t>
            </a:r>
            <a:endParaRPr lang="en-IN" dirty="0"/>
          </a:p>
        </p:txBody>
      </p:sp>
      <p:sp>
        <p:nvSpPr>
          <p:cNvPr id="5" name="TextBox 4">
            <a:extLst>
              <a:ext uri="{FF2B5EF4-FFF2-40B4-BE49-F238E27FC236}">
                <a16:creationId xmlns:a16="http://schemas.microsoft.com/office/drawing/2014/main" id="{7E73D0E7-7436-72C1-A5D6-78ED542FA5F8}"/>
              </a:ext>
            </a:extLst>
          </p:cNvPr>
          <p:cNvSpPr txBox="1"/>
          <p:nvPr/>
        </p:nvSpPr>
        <p:spPr>
          <a:xfrm>
            <a:off x="1164312" y="1822872"/>
            <a:ext cx="9113520" cy="3416320"/>
          </a:xfrm>
          <a:prstGeom prst="rect">
            <a:avLst/>
          </a:prstGeom>
          <a:noFill/>
        </p:spPr>
        <p:txBody>
          <a:bodyPr wrap="square">
            <a:spAutoFit/>
          </a:bodyPr>
          <a:lstStyle/>
          <a:p>
            <a:r>
              <a:rPr lang="en-US" sz="3600" b="1" i="0" dirty="0">
                <a:solidFill>
                  <a:srgbClr val="273239"/>
                </a:solidFill>
                <a:effectLst/>
                <a:latin typeface="urw-din"/>
              </a:rPr>
              <a:t>.container</a:t>
            </a:r>
            <a:r>
              <a:rPr lang="en-US" sz="3600" b="0" i="0" dirty="0">
                <a:solidFill>
                  <a:srgbClr val="273239"/>
                </a:solidFill>
                <a:effectLst/>
                <a:latin typeface="urw-din"/>
              </a:rPr>
              <a:t>: The .container class provides a responsive fixed width container.</a:t>
            </a:r>
            <a:r>
              <a:rPr lang="en-US" sz="3600" dirty="0"/>
              <a:t/>
            </a:r>
            <a:br>
              <a:rPr lang="en-US" sz="3600" dirty="0"/>
            </a:br>
            <a:r>
              <a:rPr lang="en-US" sz="3600" b="0" i="0" dirty="0">
                <a:solidFill>
                  <a:srgbClr val="273239"/>
                </a:solidFill>
                <a:effectLst/>
                <a:latin typeface="urw-din"/>
              </a:rPr>
              <a:t>In the below example, the div with class “container” will have a fixed left and right margin and will not take the complete width of its parent or the viewport.</a:t>
            </a:r>
            <a:endParaRPr lang="en-IN" sz="3600" dirty="0"/>
          </a:p>
        </p:txBody>
      </p:sp>
    </p:spTree>
    <p:extLst>
      <p:ext uri="{BB962C8B-B14F-4D97-AF65-F5344CB8AC3E}">
        <p14:creationId xmlns:p14="http://schemas.microsoft.com/office/powerpoint/2010/main" val="7644546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4239" t="-1" r="3309" b="30310"/>
          <a:stretch/>
        </p:blipFill>
        <p:spPr bwMode="auto">
          <a:xfrm>
            <a:off x="683393" y="827237"/>
            <a:ext cx="10212406" cy="5525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322768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4FFC2-673F-E2F1-137B-3B73DE4847EE}"/>
              </a:ext>
            </a:extLst>
          </p:cNvPr>
          <p:cNvSpPr>
            <a:spLocks noGrp="1"/>
          </p:cNvSpPr>
          <p:nvPr>
            <p:ph type="title"/>
          </p:nvPr>
        </p:nvSpPr>
        <p:spPr/>
        <p:txBody>
          <a:bodyPr/>
          <a:lstStyle/>
          <a:p>
            <a:r>
              <a:rPr lang="en-US" b="1" dirty="0">
                <a:solidFill>
                  <a:srgbClr val="273239"/>
                </a:solidFill>
                <a:latin typeface="urw-din"/>
              </a:rPr>
              <a:t>container-fluid</a:t>
            </a:r>
            <a:endParaRPr lang="en-IN" dirty="0"/>
          </a:p>
        </p:txBody>
      </p:sp>
      <p:sp>
        <p:nvSpPr>
          <p:cNvPr id="3" name="Content Placeholder 2">
            <a:extLst>
              <a:ext uri="{FF2B5EF4-FFF2-40B4-BE49-F238E27FC236}">
                <a16:creationId xmlns:a16="http://schemas.microsoft.com/office/drawing/2014/main" id="{8F844096-C513-6305-6660-10861058C2C8}"/>
              </a:ext>
            </a:extLst>
          </p:cNvPr>
          <p:cNvSpPr>
            <a:spLocks noGrp="1"/>
          </p:cNvSpPr>
          <p:nvPr>
            <p:ph idx="1"/>
          </p:nvPr>
        </p:nvSpPr>
        <p:spPr/>
        <p:txBody>
          <a:bodyPr/>
          <a:lstStyle/>
          <a:p>
            <a:r>
              <a:rPr lang="en-US" b="1" i="0" dirty="0">
                <a:solidFill>
                  <a:srgbClr val="273239"/>
                </a:solidFill>
                <a:effectLst/>
                <a:latin typeface="urw-din"/>
              </a:rPr>
              <a:t>.container-fluid</a:t>
            </a:r>
            <a:r>
              <a:rPr lang="en-US" b="0" i="0" dirty="0">
                <a:solidFill>
                  <a:srgbClr val="273239"/>
                </a:solidFill>
                <a:effectLst/>
                <a:latin typeface="urw-din"/>
              </a:rPr>
              <a:t>: The .container-fluid class provides a full-width container which spans the entire width of the viewport.</a:t>
            </a:r>
            <a:r>
              <a:rPr lang="en-US" dirty="0"/>
              <a:t/>
            </a:r>
            <a:br>
              <a:rPr lang="en-US" dirty="0"/>
            </a:br>
            <a:r>
              <a:rPr lang="en-US" b="0" i="0" dirty="0">
                <a:solidFill>
                  <a:srgbClr val="273239"/>
                </a:solidFill>
                <a:effectLst/>
                <a:latin typeface="urw-din"/>
              </a:rPr>
              <a:t>In the below example, the div with class “container-fluid” will take up the complete width of the viewport and will expand or shrink whenever the viewport is resized. </a:t>
            </a:r>
            <a:endParaRPr lang="en-IN" dirty="0"/>
          </a:p>
        </p:txBody>
      </p:sp>
    </p:spTree>
    <p:extLst>
      <p:ext uri="{BB962C8B-B14F-4D97-AF65-F5344CB8AC3E}">
        <p14:creationId xmlns:p14="http://schemas.microsoft.com/office/powerpoint/2010/main" val="11175668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web application responsive</a:t>
            </a:r>
            <a:endParaRPr lang="en-IN" dirty="0"/>
          </a:p>
        </p:txBody>
      </p:sp>
      <p:sp>
        <p:nvSpPr>
          <p:cNvPr id="3" name="Content Placeholder 2"/>
          <p:cNvSpPr>
            <a:spLocks noGrp="1"/>
          </p:cNvSpPr>
          <p:nvPr>
            <p:ph idx="1"/>
          </p:nvPr>
        </p:nvSpPr>
        <p:spPr/>
        <p:txBody>
          <a:bodyPr/>
          <a:lstStyle/>
          <a:p>
            <a:r>
              <a:rPr lang="en-US" dirty="0" smtClean="0"/>
              <a:t>Bootstrap is the most popular HTML, CSS, and JavaScript framework for developing responsive, mobile-first web sites.</a:t>
            </a:r>
          </a:p>
          <a:p>
            <a:r>
              <a:rPr lang="en-US" dirty="0" smtClean="0"/>
              <a:t>Bootstrap is completely free to download and use!</a:t>
            </a:r>
          </a:p>
          <a:p>
            <a:endParaRPr lang="en-IN" dirty="0"/>
          </a:p>
        </p:txBody>
      </p:sp>
      <p:pic>
        <p:nvPicPr>
          <p:cNvPr id="7" name="Picture 2" descr="C:\Users\user\Downloads\download.png"/>
          <p:cNvPicPr>
            <a:picLocks noChangeAspect="1" noChangeArrowheads="1"/>
          </p:cNvPicPr>
          <p:nvPr/>
        </p:nvPicPr>
        <p:blipFill>
          <a:blip r:embed="rId2"/>
          <a:srcRect/>
          <a:stretch>
            <a:fillRect/>
          </a:stretch>
        </p:blipFill>
        <p:spPr bwMode="auto">
          <a:xfrm>
            <a:off x="476211" y="4500570"/>
            <a:ext cx="7821892" cy="1843108"/>
          </a:xfrm>
          <a:prstGeom prst="rect">
            <a:avLst/>
          </a:prstGeom>
          <a:noFill/>
        </p:spPr>
      </p:pic>
      <p:pic>
        <p:nvPicPr>
          <p:cNvPr id="8" name="Picture 2" descr="C:\Users\user\Downloads\images.png"/>
          <p:cNvPicPr>
            <a:picLocks noChangeAspect="1" noChangeArrowheads="1"/>
          </p:cNvPicPr>
          <p:nvPr/>
        </p:nvPicPr>
        <p:blipFill>
          <a:blip r:embed="rId3"/>
          <a:srcRect l="18961" t="11111" r="18417"/>
          <a:stretch>
            <a:fillRect/>
          </a:stretch>
        </p:blipFill>
        <p:spPr bwMode="auto">
          <a:xfrm>
            <a:off x="8477199" y="3842590"/>
            <a:ext cx="3238591" cy="2586806"/>
          </a:xfrm>
          <a:prstGeom prst="rect">
            <a:avLst/>
          </a:prstGeom>
          <a:noFill/>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4750" y="1247775"/>
            <a:ext cx="9845675" cy="4367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049174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8256B-FBFE-4001-1CCE-9E80B001775A}"/>
              </a:ext>
            </a:extLst>
          </p:cNvPr>
          <p:cNvSpPr>
            <a:spLocks noGrp="1"/>
          </p:cNvSpPr>
          <p:nvPr>
            <p:ph type="title"/>
          </p:nvPr>
        </p:nvSpPr>
        <p:spPr/>
        <p:txBody>
          <a:bodyPr/>
          <a:lstStyle/>
          <a:p>
            <a:r>
              <a:rPr lang="en-IN" b="1" i="0" dirty="0">
                <a:solidFill>
                  <a:srgbClr val="273239"/>
                </a:solidFill>
                <a:effectLst/>
                <a:latin typeface="sofia-pro"/>
              </a:rPr>
              <a:t>Navigation Bar</a:t>
            </a:r>
            <a:br>
              <a:rPr lang="en-IN" b="1" i="0" dirty="0">
                <a:solidFill>
                  <a:srgbClr val="273239"/>
                </a:solidFill>
                <a:effectLst/>
                <a:latin typeface="sofia-pro"/>
              </a:rPr>
            </a:br>
            <a:endParaRPr lang="en-IN" dirty="0"/>
          </a:p>
        </p:txBody>
      </p:sp>
      <p:sp>
        <p:nvSpPr>
          <p:cNvPr id="3" name="Content Placeholder 2">
            <a:extLst>
              <a:ext uri="{FF2B5EF4-FFF2-40B4-BE49-F238E27FC236}">
                <a16:creationId xmlns:a16="http://schemas.microsoft.com/office/drawing/2014/main" id="{D70483CF-2A05-9958-CECB-44795EEA6021}"/>
              </a:ext>
            </a:extLst>
          </p:cNvPr>
          <p:cNvSpPr>
            <a:spLocks noGrp="1"/>
          </p:cNvSpPr>
          <p:nvPr>
            <p:ph idx="1"/>
          </p:nvPr>
        </p:nvSpPr>
        <p:spPr/>
        <p:txBody>
          <a:bodyPr/>
          <a:lstStyle/>
          <a:p>
            <a:r>
              <a:rPr lang="en-US" b="0" i="0" dirty="0">
                <a:solidFill>
                  <a:srgbClr val="273239"/>
                </a:solidFill>
                <a:effectLst/>
                <a:latin typeface="urw-din"/>
              </a:rPr>
              <a:t>A navigation bar is used in every website to make it more user-friendly so that the navigation through the website becomes easy and the user can directly search for the topic of their interest. The navigation bar is placed at the top of the page.</a:t>
            </a:r>
            <a:endParaRPr lang="en-IN" dirty="0"/>
          </a:p>
        </p:txBody>
      </p:sp>
    </p:spTree>
    <p:extLst>
      <p:ext uri="{BB962C8B-B14F-4D97-AF65-F5344CB8AC3E}">
        <p14:creationId xmlns:p14="http://schemas.microsoft.com/office/powerpoint/2010/main" val="101359573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AB7AF-2EEC-6CA7-0AFD-FAC0D5D28C4D}"/>
              </a:ext>
            </a:extLst>
          </p:cNvPr>
          <p:cNvSpPr>
            <a:spLocks noGrp="1"/>
          </p:cNvSpPr>
          <p:nvPr>
            <p:ph type="title"/>
          </p:nvPr>
        </p:nvSpPr>
        <p:spPr/>
        <p:txBody>
          <a:bodyPr/>
          <a:lstStyle/>
          <a:p>
            <a:r>
              <a:rPr lang="en-IN" b="1" dirty="0" smtClean="0">
                <a:solidFill>
                  <a:srgbClr val="273239"/>
                </a:solidFill>
                <a:latin typeface="sofia-pro"/>
              </a:rPr>
              <a:t>Navigation Bar</a:t>
            </a:r>
            <a:br>
              <a:rPr lang="en-IN" b="1" dirty="0" smtClean="0">
                <a:solidFill>
                  <a:srgbClr val="273239"/>
                </a:solidFill>
                <a:latin typeface="sofia-pro"/>
              </a:rPr>
            </a:br>
            <a:endParaRPr lang="en-IN" dirty="0"/>
          </a:p>
        </p:txBody>
      </p:sp>
      <p:sp>
        <p:nvSpPr>
          <p:cNvPr id="3" name="Content Placeholder 2">
            <a:extLst>
              <a:ext uri="{FF2B5EF4-FFF2-40B4-BE49-F238E27FC236}">
                <a16:creationId xmlns:a16="http://schemas.microsoft.com/office/drawing/2014/main" id="{FEE361DB-9175-A811-4096-EE8B47F41633}"/>
              </a:ext>
            </a:extLst>
          </p:cNvPr>
          <p:cNvSpPr>
            <a:spLocks noGrp="1"/>
          </p:cNvSpPr>
          <p:nvPr>
            <p:ph idx="1"/>
          </p:nvPr>
        </p:nvSpPr>
        <p:spPr>
          <a:xfrm>
            <a:off x="838200" y="1319134"/>
            <a:ext cx="10515600" cy="5081665"/>
          </a:xfrm>
        </p:spPr>
        <p:txBody>
          <a:bodyPr>
            <a:noAutofit/>
          </a:bodyPr>
          <a:lstStyle/>
          <a:p>
            <a:r>
              <a:rPr lang="en-US" sz="2000" b="1" dirty="0" smtClean="0">
                <a:solidFill>
                  <a:srgbClr val="273239"/>
                </a:solidFill>
                <a:latin typeface="urw-din"/>
              </a:rPr>
              <a:t>Example 1:</a:t>
            </a:r>
          </a:p>
          <a:p>
            <a:pPr>
              <a:buNone/>
            </a:pPr>
            <a:r>
              <a:rPr lang="en-US" sz="2000" b="1" dirty="0" smtClean="0">
                <a:solidFill>
                  <a:srgbClr val="273239"/>
                </a:solidFill>
                <a:latin typeface="urw-din"/>
              </a:rPr>
              <a:t>   Show the </a:t>
            </a:r>
            <a:r>
              <a:rPr lang="en-US" sz="2000" b="1" i="0" dirty="0" smtClean="0">
                <a:solidFill>
                  <a:srgbClr val="273239"/>
                </a:solidFill>
                <a:effectLst/>
                <a:latin typeface="urw-din"/>
              </a:rPr>
              <a:t>Basic </a:t>
            </a:r>
            <a:r>
              <a:rPr lang="en-US" sz="2000" b="1" i="0" dirty="0">
                <a:solidFill>
                  <a:srgbClr val="273239"/>
                </a:solidFill>
                <a:effectLst/>
                <a:latin typeface="urw-din"/>
              </a:rPr>
              <a:t>Navigation Bar:</a:t>
            </a:r>
            <a:r>
              <a:rPr lang="en-US" sz="2000" b="0" i="0" dirty="0">
                <a:solidFill>
                  <a:srgbClr val="273239"/>
                </a:solidFill>
                <a:effectLst/>
                <a:latin typeface="urw-din"/>
              </a:rPr>
              <a:t> The </a:t>
            </a:r>
            <a:r>
              <a:rPr lang="en-US" sz="2000" b="0" i="1" dirty="0">
                <a:solidFill>
                  <a:srgbClr val="273239"/>
                </a:solidFill>
                <a:effectLst/>
                <a:latin typeface="urw-din"/>
              </a:rPr>
              <a:t>.navbar</a:t>
            </a:r>
            <a:r>
              <a:rPr lang="en-US" sz="2000" b="0" i="0" dirty="0">
                <a:solidFill>
                  <a:srgbClr val="273239"/>
                </a:solidFill>
                <a:effectLst/>
                <a:latin typeface="urw-din"/>
              </a:rPr>
              <a:t> class is used to create a navigation bar. The navbar is created responsive by using </a:t>
            </a:r>
            <a:r>
              <a:rPr lang="en-US" sz="2000" b="0" i="1" dirty="0">
                <a:solidFill>
                  <a:srgbClr val="273239"/>
                </a:solidFill>
                <a:effectLst/>
                <a:latin typeface="urw-din"/>
              </a:rPr>
              <a:t>.</a:t>
            </a:r>
            <a:r>
              <a:rPr lang="en-US" sz="2000" b="0" i="1" dirty="0" err="1">
                <a:solidFill>
                  <a:srgbClr val="273239"/>
                </a:solidFill>
                <a:effectLst/>
                <a:latin typeface="urw-din"/>
              </a:rPr>
              <a:t>navbar-expand-xl|lg|md|sm</a:t>
            </a:r>
            <a:r>
              <a:rPr lang="en-US" sz="2000" b="0" i="0" dirty="0">
                <a:solidFill>
                  <a:srgbClr val="273239"/>
                </a:solidFill>
                <a:effectLst/>
                <a:latin typeface="urw-din"/>
              </a:rPr>
              <a:t> class. The responsive navbar is vertically stacked in small screens. The &lt;class=”nav-item”&gt; element followed by &lt;a class=”nav-link”&gt; is used to create nav link</a:t>
            </a:r>
            <a:r>
              <a:rPr lang="en-US" sz="2000" b="0" i="0" dirty="0" smtClean="0">
                <a:solidFill>
                  <a:srgbClr val="273239"/>
                </a:solidFill>
                <a:effectLst/>
                <a:latin typeface="urw-din"/>
              </a:rPr>
              <a:t>.</a:t>
            </a:r>
          </a:p>
          <a:p>
            <a:pPr>
              <a:buNone/>
            </a:pPr>
            <a:endParaRPr lang="en-US" sz="2000" b="0" i="0" dirty="0" smtClean="0">
              <a:solidFill>
                <a:srgbClr val="273239"/>
              </a:solidFill>
              <a:effectLst/>
              <a:latin typeface="urw-din"/>
            </a:endParaRPr>
          </a:p>
          <a:p>
            <a:r>
              <a:rPr lang="en-US" sz="2000" b="1" dirty="0" smtClean="0">
                <a:solidFill>
                  <a:srgbClr val="273239"/>
                </a:solidFill>
                <a:latin typeface="urw-din"/>
              </a:rPr>
              <a:t>Example 2:</a:t>
            </a:r>
          </a:p>
          <a:p>
            <a:pPr>
              <a:buNone/>
            </a:pPr>
            <a:r>
              <a:rPr lang="en-US" sz="2000" b="1" dirty="0" smtClean="0">
                <a:solidFill>
                  <a:srgbClr val="273239"/>
                </a:solidFill>
                <a:latin typeface="urw-din"/>
              </a:rPr>
              <a:t>   Show the Dropdown </a:t>
            </a:r>
            <a:r>
              <a:rPr lang="en-US" sz="2000" b="1" dirty="0" err="1" smtClean="0">
                <a:solidFill>
                  <a:srgbClr val="273239"/>
                </a:solidFill>
                <a:latin typeface="urw-din"/>
              </a:rPr>
              <a:t>Navbar</a:t>
            </a:r>
            <a:r>
              <a:rPr lang="en-US" sz="2000" b="1" dirty="0" smtClean="0">
                <a:solidFill>
                  <a:srgbClr val="273239"/>
                </a:solidFill>
                <a:latin typeface="urw-din"/>
              </a:rPr>
              <a:t>:</a:t>
            </a:r>
            <a:r>
              <a:rPr lang="en-US" sz="2000" dirty="0" smtClean="0">
                <a:solidFill>
                  <a:srgbClr val="273239"/>
                </a:solidFill>
                <a:latin typeface="urw-din"/>
              </a:rPr>
              <a:t> The </a:t>
            </a:r>
            <a:r>
              <a:rPr lang="en-US" sz="2000" dirty="0" err="1" smtClean="0">
                <a:solidFill>
                  <a:srgbClr val="273239"/>
                </a:solidFill>
                <a:latin typeface="urw-din"/>
              </a:rPr>
              <a:t>navbar</a:t>
            </a:r>
            <a:r>
              <a:rPr lang="en-US" sz="2000" dirty="0" smtClean="0">
                <a:solidFill>
                  <a:srgbClr val="273239"/>
                </a:solidFill>
                <a:latin typeface="urw-din"/>
              </a:rPr>
              <a:t> can be created by using dropdown menu.</a:t>
            </a:r>
          </a:p>
          <a:p>
            <a:pPr>
              <a:buNone/>
            </a:pPr>
            <a:r>
              <a:rPr lang="en-US" sz="2000" dirty="0" smtClean="0">
                <a:solidFill>
                  <a:srgbClr val="273239"/>
                </a:solidFill>
                <a:latin typeface="urw-din"/>
              </a:rPr>
              <a:t> </a:t>
            </a:r>
          </a:p>
          <a:p>
            <a:r>
              <a:rPr lang="en-US" sz="2000" b="1" dirty="0" smtClean="0">
                <a:solidFill>
                  <a:srgbClr val="273239"/>
                </a:solidFill>
                <a:latin typeface="urw-din"/>
              </a:rPr>
              <a:t>Example 3:</a:t>
            </a:r>
          </a:p>
          <a:p>
            <a:pPr>
              <a:buNone/>
            </a:pPr>
            <a:r>
              <a:rPr lang="en-US" sz="2000" b="1" dirty="0" smtClean="0">
                <a:solidFill>
                  <a:srgbClr val="273239"/>
                </a:solidFill>
                <a:latin typeface="urw-din"/>
              </a:rPr>
              <a:t>   Show the Colored </a:t>
            </a:r>
            <a:r>
              <a:rPr lang="en-US" sz="2000" b="1" dirty="0" err="1" smtClean="0">
                <a:solidFill>
                  <a:srgbClr val="273239"/>
                </a:solidFill>
                <a:latin typeface="urw-din"/>
              </a:rPr>
              <a:t>Navbar</a:t>
            </a:r>
            <a:r>
              <a:rPr lang="en-US" sz="2000" b="1" dirty="0" smtClean="0">
                <a:solidFill>
                  <a:srgbClr val="273239"/>
                </a:solidFill>
                <a:latin typeface="urw-din"/>
              </a:rPr>
              <a:t> :</a:t>
            </a:r>
            <a:r>
              <a:rPr lang="en-IN" sz="2000" dirty="0" smtClean="0">
                <a:solidFill>
                  <a:srgbClr val="273239"/>
                </a:solidFill>
                <a:latin typeface="urw-din"/>
              </a:rPr>
              <a:t>The default is our “light </a:t>
            </a:r>
            <a:r>
              <a:rPr lang="en-IN" sz="2000" dirty="0" err="1" smtClean="0">
                <a:solidFill>
                  <a:srgbClr val="273239"/>
                </a:solidFill>
                <a:latin typeface="urw-din"/>
              </a:rPr>
              <a:t>navbar</a:t>
            </a:r>
            <a:r>
              <a:rPr lang="en-IN" sz="2000" dirty="0" smtClean="0">
                <a:solidFill>
                  <a:srgbClr val="273239"/>
                </a:solidFill>
                <a:latin typeface="urw-din"/>
              </a:rPr>
              <a:t>” for use with light background </a:t>
            </a:r>
            <a:r>
              <a:rPr lang="en-IN" sz="2000" dirty="0" err="1" smtClean="0">
                <a:solidFill>
                  <a:srgbClr val="273239"/>
                </a:solidFill>
                <a:latin typeface="urw-din"/>
              </a:rPr>
              <a:t>colors</a:t>
            </a:r>
            <a:r>
              <a:rPr lang="en-IN" sz="2000" dirty="0" smtClean="0">
                <a:solidFill>
                  <a:srgbClr val="273239"/>
                </a:solidFill>
                <a:latin typeface="urw-din"/>
              </a:rPr>
              <a:t>, but you can also apply data-</a:t>
            </a:r>
            <a:r>
              <a:rPr lang="en-IN" sz="2000" dirty="0" err="1" smtClean="0">
                <a:solidFill>
                  <a:srgbClr val="273239"/>
                </a:solidFill>
                <a:latin typeface="urw-din"/>
              </a:rPr>
              <a:t>bs</a:t>
            </a:r>
            <a:r>
              <a:rPr lang="en-IN" sz="2000" dirty="0" smtClean="0">
                <a:solidFill>
                  <a:srgbClr val="273239"/>
                </a:solidFill>
                <a:latin typeface="urw-din"/>
              </a:rPr>
              <a:t>-theme="dark" to the .</a:t>
            </a:r>
            <a:r>
              <a:rPr lang="en-IN" sz="2000" dirty="0" err="1" smtClean="0">
                <a:solidFill>
                  <a:srgbClr val="273239"/>
                </a:solidFill>
                <a:latin typeface="urw-din"/>
              </a:rPr>
              <a:t>navbar</a:t>
            </a:r>
            <a:r>
              <a:rPr lang="en-IN" sz="2000" dirty="0" smtClean="0">
                <a:solidFill>
                  <a:srgbClr val="273239"/>
                </a:solidFill>
                <a:latin typeface="urw-din"/>
              </a:rPr>
              <a:t> parent for dark background </a:t>
            </a:r>
            <a:r>
              <a:rPr lang="en-IN" sz="2000" dirty="0" err="1" smtClean="0">
                <a:solidFill>
                  <a:srgbClr val="273239"/>
                </a:solidFill>
                <a:latin typeface="urw-din"/>
              </a:rPr>
              <a:t>colors</a:t>
            </a:r>
            <a:r>
              <a:rPr lang="en-IN" sz="2000" dirty="0" smtClean="0">
                <a:solidFill>
                  <a:srgbClr val="273239"/>
                </a:solidFill>
                <a:latin typeface="urw-din"/>
              </a:rPr>
              <a:t>. Then, customize with .</a:t>
            </a:r>
            <a:r>
              <a:rPr lang="en-IN" sz="2000" dirty="0" err="1" smtClean="0">
                <a:solidFill>
                  <a:srgbClr val="273239"/>
                </a:solidFill>
                <a:latin typeface="urw-din"/>
              </a:rPr>
              <a:t>bg</a:t>
            </a:r>
            <a:r>
              <a:rPr lang="en-IN" sz="2000" dirty="0" smtClean="0">
                <a:solidFill>
                  <a:srgbClr val="273239"/>
                </a:solidFill>
                <a:latin typeface="urw-din"/>
              </a:rPr>
              <a:t>-* and additional utilities.</a:t>
            </a:r>
            <a:endParaRPr lang="en-IN" sz="2000" dirty="0">
              <a:solidFill>
                <a:srgbClr val="273239"/>
              </a:solidFill>
              <a:latin typeface="urw-din"/>
            </a:endParaRPr>
          </a:p>
        </p:txBody>
      </p:sp>
    </p:spTree>
    <p:extLst>
      <p:ext uri="{BB962C8B-B14F-4D97-AF65-F5344CB8AC3E}">
        <p14:creationId xmlns:p14="http://schemas.microsoft.com/office/powerpoint/2010/main" val="160062021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srcRect l="8971" t="14062" r="5441" b="10677"/>
          <a:stretch/>
        </p:blipFill>
        <p:spPr>
          <a:xfrm>
            <a:off x="781050" y="800100"/>
            <a:ext cx="11087100" cy="5505450"/>
          </a:xfrm>
          <a:prstGeom prst="rect">
            <a:avLst/>
          </a:prstGeom>
        </p:spPr>
      </p:pic>
    </p:spTree>
    <p:extLst>
      <p:ext uri="{BB962C8B-B14F-4D97-AF65-F5344CB8AC3E}">
        <p14:creationId xmlns:p14="http://schemas.microsoft.com/office/powerpoint/2010/main" val="14100756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AAEAB-43B9-51E9-F9D0-1FEFEB92F3D7}"/>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3DAD2371-1ABF-11AB-FEE7-FF2DF8157D62}"/>
              </a:ext>
            </a:extLst>
          </p:cNvPr>
          <p:cNvPicPr>
            <a:picLocks noGrp="1" noChangeAspect="1"/>
          </p:cNvPicPr>
          <p:nvPr>
            <p:ph idx="1"/>
          </p:nvPr>
        </p:nvPicPr>
        <p:blipFill rotWithShape="1">
          <a:blip r:embed="rId2"/>
          <a:srcRect l="14746" t="49180" r="10474" b="29364"/>
          <a:stretch/>
        </p:blipFill>
        <p:spPr>
          <a:xfrm>
            <a:off x="606392" y="1934678"/>
            <a:ext cx="10197900" cy="2502568"/>
          </a:xfrm>
        </p:spPr>
      </p:pic>
    </p:spTree>
    <p:extLst>
      <p:ext uri="{BB962C8B-B14F-4D97-AF65-F5344CB8AC3E}">
        <p14:creationId xmlns:p14="http://schemas.microsoft.com/office/powerpoint/2010/main" val="224897016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3AC7C-6B84-2ECE-4E00-C98EC1A5CFBE}"/>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C5D3CEF1-7CB4-5D97-3F29-52D760BA5705}"/>
              </a:ext>
            </a:extLst>
          </p:cNvPr>
          <p:cNvPicPr>
            <a:picLocks noGrp="1" noChangeAspect="1"/>
          </p:cNvPicPr>
          <p:nvPr>
            <p:ph idx="1"/>
          </p:nvPr>
        </p:nvPicPr>
        <p:blipFill rotWithShape="1">
          <a:blip r:embed="rId2"/>
          <a:srcRect l="18230" t="10248" r="43447" b="7243"/>
          <a:stretch/>
        </p:blipFill>
        <p:spPr>
          <a:xfrm>
            <a:off x="3272588" y="0"/>
            <a:ext cx="5265019" cy="6741267"/>
          </a:xfrm>
        </p:spPr>
      </p:pic>
    </p:spTree>
    <p:extLst>
      <p:ext uri="{BB962C8B-B14F-4D97-AF65-F5344CB8AC3E}">
        <p14:creationId xmlns:p14="http://schemas.microsoft.com/office/powerpoint/2010/main" val="182166143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6DA7F-6017-8C02-F129-CC7829DCE875}"/>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52340F20-1CD5-D03E-D761-4AE03D1D09C4}"/>
              </a:ext>
            </a:extLst>
          </p:cNvPr>
          <p:cNvPicPr>
            <a:picLocks noGrp="1" noChangeAspect="1"/>
          </p:cNvPicPr>
          <p:nvPr>
            <p:ph idx="1"/>
          </p:nvPr>
        </p:nvPicPr>
        <p:blipFill rotWithShape="1">
          <a:blip r:embed="rId2"/>
          <a:srcRect l="17607" t="40113" r="47801" b="36220"/>
          <a:stretch/>
        </p:blipFill>
        <p:spPr>
          <a:xfrm>
            <a:off x="2204184" y="1309035"/>
            <a:ext cx="7927441" cy="3368843"/>
          </a:xfrm>
        </p:spPr>
      </p:pic>
    </p:spTree>
    <p:extLst>
      <p:ext uri="{BB962C8B-B14F-4D97-AF65-F5344CB8AC3E}">
        <p14:creationId xmlns:p14="http://schemas.microsoft.com/office/powerpoint/2010/main" val="411168692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F564B-F7D9-DAA4-29A2-9AE3BF1167EF}"/>
              </a:ext>
            </a:extLst>
          </p:cNvPr>
          <p:cNvSpPr>
            <a:spLocks noGrp="1"/>
          </p:cNvSpPr>
          <p:nvPr>
            <p:ph type="title"/>
          </p:nvPr>
        </p:nvSpPr>
        <p:spPr/>
        <p:txBody>
          <a:bodyPr/>
          <a:lstStyle/>
          <a:p>
            <a:r>
              <a:rPr lang="en-US" b="1" i="0" dirty="0">
                <a:solidFill>
                  <a:srgbClr val="273239"/>
                </a:solidFill>
                <a:effectLst/>
                <a:latin typeface="urw-din"/>
              </a:rPr>
              <a:t>Dropdown Navbar:</a:t>
            </a:r>
            <a:r>
              <a:rPr lang="en-US" b="0" i="0" dirty="0">
                <a:solidFill>
                  <a:srgbClr val="273239"/>
                </a:solidFill>
                <a:effectLst/>
                <a:latin typeface="urw-din"/>
              </a:rPr>
              <a:t> The navbar can be created by using dropdown menu. </a:t>
            </a:r>
            <a:endParaRPr lang="en-IN" dirty="0"/>
          </a:p>
        </p:txBody>
      </p:sp>
      <p:sp>
        <p:nvSpPr>
          <p:cNvPr id="3" name="Content Placeholder 2">
            <a:extLst>
              <a:ext uri="{FF2B5EF4-FFF2-40B4-BE49-F238E27FC236}">
                <a16:creationId xmlns:a16="http://schemas.microsoft.com/office/drawing/2014/main" id="{A624CE4B-AEDE-3799-531F-C9661C8B0BDB}"/>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15232087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BD510-2DFB-8F56-4A1B-A27CE03C905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1600F89-C445-0B7D-AAD8-07195E4E648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5932205-4601-E9B9-EDB5-615B19F7C81A}"/>
              </a:ext>
            </a:extLst>
          </p:cNvPr>
          <p:cNvPicPr>
            <a:picLocks noChangeAspect="1"/>
          </p:cNvPicPr>
          <p:nvPr/>
        </p:nvPicPr>
        <p:blipFill rotWithShape="1">
          <a:blip r:embed="rId2"/>
          <a:srcRect l="16973" t="9930" r="55158" b="8352"/>
          <a:stretch/>
        </p:blipFill>
        <p:spPr>
          <a:xfrm>
            <a:off x="1732547" y="0"/>
            <a:ext cx="7199697" cy="6884933"/>
          </a:xfrm>
          <a:prstGeom prst="rect">
            <a:avLst/>
          </a:prstGeom>
        </p:spPr>
      </p:pic>
    </p:spTree>
    <p:extLst>
      <p:ext uri="{BB962C8B-B14F-4D97-AF65-F5344CB8AC3E}">
        <p14:creationId xmlns:p14="http://schemas.microsoft.com/office/powerpoint/2010/main" val="342958419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6BC81-5496-C204-47E9-E680253C0C8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17B7608-7238-730D-ACD0-BBD3E43F01FC}"/>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A0CB8168-CB85-3CC3-A949-AEB35B0EBFDE}"/>
              </a:ext>
            </a:extLst>
          </p:cNvPr>
          <p:cNvPicPr>
            <a:picLocks noChangeAspect="1"/>
          </p:cNvPicPr>
          <p:nvPr/>
        </p:nvPicPr>
        <p:blipFill rotWithShape="1">
          <a:blip r:embed="rId2"/>
          <a:srcRect l="14054" t="59089" r="40314" b="16771"/>
          <a:stretch/>
        </p:blipFill>
        <p:spPr>
          <a:xfrm>
            <a:off x="1511165" y="2345749"/>
            <a:ext cx="8643487" cy="2572110"/>
          </a:xfrm>
          <a:prstGeom prst="rect">
            <a:avLst/>
          </a:prstGeom>
        </p:spPr>
      </p:pic>
    </p:spTree>
    <p:extLst>
      <p:ext uri="{BB962C8B-B14F-4D97-AF65-F5344CB8AC3E}">
        <p14:creationId xmlns:p14="http://schemas.microsoft.com/office/powerpoint/2010/main" val="29842104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Bootstrap</a:t>
            </a:r>
            <a:endParaRPr lang="en-IN" dirty="0"/>
          </a:p>
        </p:txBody>
      </p:sp>
      <p:sp>
        <p:nvSpPr>
          <p:cNvPr id="3" name="Content Placeholder 2"/>
          <p:cNvSpPr>
            <a:spLocks noGrp="1"/>
          </p:cNvSpPr>
          <p:nvPr>
            <p:ph idx="1"/>
          </p:nvPr>
        </p:nvSpPr>
        <p:spPr/>
        <p:txBody>
          <a:bodyPr>
            <a:normAutofit fontScale="92500" lnSpcReduction="20000"/>
          </a:bodyPr>
          <a:lstStyle/>
          <a:p>
            <a:r>
              <a:rPr lang="en-US" dirty="0" smtClean="0"/>
              <a:t>Bootstrap is a free front-end framework for faster and easier web development.</a:t>
            </a:r>
          </a:p>
          <a:p>
            <a:pPr>
              <a:buNone/>
            </a:pPr>
            <a:endParaRPr lang="en-US" dirty="0" smtClean="0"/>
          </a:p>
          <a:p>
            <a:r>
              <a:rPr lang="en-US" dirty="0" smtClean="0"/>
              <a:t>Bootstrap includes HTML and CSS based design templates for typography, forms, buttons, tables, navigation, modals, image carousels and many other, as well as optional JavaScript plug-in</a:t>
            </a:r>
          </a:p>
          <a:p>
            <a:endParaRPr lang="en-US" dirty="0" smtClean="0"/>
          </a:p>
          <a:p>
            <a:r>
              <a:rPr lang="en-US" dirty="0" smtClean="0"/>
              <a:t>Bootstrap also gives you the ability to easily create responsive designs.</a:t>
            </a:r>
          </a:p>
          <a:p>
            <a:endParaRPr lang="en-US" dirty="0" smtClean="0"/>
          </a:p>
          <a:p>
            <a:r>
              <a:rPr lang="en-US" dirty="0" smtClean="0"/>
              <a:t>Responsive web design is about creating web sites which automatically adjust themselves to look good on all devices, from small phones to large desktops.</a:t>
            </a:r>
          </a:p>
          <a:p>
            <a:endParaRPr lang="en-IN"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F5BAC-196D-A8B7-8B90-F3E0ACAE9210}"/>
              </a:ext>
            </a:extLst>
          </p:cNvPr>
          <p:cNvSpPr>
            <a:spLocks noGrp="1"/>
          </p:cNvSpPr>
          <p:nvPr>
            <p:ph type="title"/>
          </p:nvPr>
        </p:nvSpPr>
        <p:spPr/>
        <p:txBody>
          <a:bodyPr/>
          <a:lstStyle/>
          <a:p>
            <a:r>
              <a:rPr lang="en-US" b="0" i="0" dirty="0">
                <a:solidFill>
                  <a:srgbClr val="273239"/>
                </a:solidFill>
                <a:effectLst/>
                <a:latin typeface="urw-din"/>
              </a:rPr>
              <a:t>Carousel</a:t>
            </a:r>
            <a:endParaRPr lang="en-IN" dirty="0"/>
          </a:p>
        </p:txBody>
      </p:sp>
      <p:sp>
        <p:nvSpPr>
          <p:cNvPr id="3" name="Content Placeholder 2">
            <a:extLst>
              <a:ext uri="{FF2B5EF4-FFF2-40B4-BE49-F238E27FC236}">
                <a16:creationId xmlns:a16="http://schemas.microsoft.com/office/drawing/2014/main" id="{1776CD3A-D34C-2DEA-DC1A-E846B7C56F52}"/>
              </a:ext>
            </a:extLst>
          </p:cNvPr>
          <p:cNvSpPr>
            <a:spLocks noGrp="1"/>
          </p:cNvSpPr>
          <p:nvPr>
            <p:ph idx="1"/>
          </p:nvPr>
        </p:nvSpPr>
        <p:spPr/>
        <p:txBody>
          <a:bodyPr>
            <a:normAutofit/>
          </a:bodyPr>
          <a:lstStyle/>
          <a:p>
            <a:r>
              <a:rPr lang="en-US" b="0" i="0" dirty="0" smtClean="0">
                <a:solidFill>
                  <a:srgbClr val="273239"/>
                </a:solidFill>
                <a:effectLst/>
                <a:latin typeface="urw-din"/>
              </a:rPr>
              <a:t>The </a:t>
            </a:r>
            <a:r>
              <a:rPr lang="en-US" b="0" i="0" dirty="0">
                <a:solidFill>
                  <a:srgbClr val="273239"/>
                </a:solidFill>
                <a:effectLst/>
                <a:latin typeface="urw-din"/>
              </a:rPr>
              <a:t>Bootstrap Carousel is used to create an image slide show for the webpage to make it look more attractive. It can be included in the webpage using </a:t>
            </a:r>
            <a:r>
              <a:rPr lang="en-US" b="1" i="0" dirty="0">
                <a:solidFill>
                  <a:srgbClr val="273239"/>
                </a:solidFill>
                <a:effectLst/>
                <a:latin typeface="urw-din"/>
              </a:rPr>
              <a:t>bootstrap.js</a:t>
            </a:r>
            <a:r>
              <a:rPr lang="en-US" b="0" i="0" dirty="0">
                <a:solidFill>
                  <a:srgbClr val="273239"/>
                </a:solidFill>
                <a:effectLst/>
                <a:latin typeface="urw-din"/>
              </a:rPr>
              <a:t> or </a:t>
            </a:r>
            <a:r>
              <a:rPr lang="en-US" b="1" i="0" dirty="0">
                <a:solidFill>
                  <a:srgbClr val="273239"/>
                </a:solidFill>
                <a:effectLst/>
                <a:latin typeface="urw-din"/>
              </a:rPr>
              <a:t>bootstrap.min.js</a:t>
            </a:r>
            <a:r>
              <a:rPr lang="en-US" b="0" i="0" dirty="0">
                <a:solidFill>
                  <a:srgbClr val="273239"/>
                </a:solidFill>
                <a:effectLst/>
                <a:latin typeface="urw-din"/>
              </a:rPr>
              <a:t>. Carousels are not supported properly in Internet Explorer, this is because they use CSS3 transitions and animations to achieve the slide effect</a:t>
            </a:r>
            <a:r>
              <a:rPr lang="en-US" b="0" i="0" dirty="0" smtClean="0">
                <a:solidFill>
                  <a:srgbClr val="273239"/>
                </a:solidFill>
                <a:effectLst/>
                <a:latin typeface="urw-din"/>
              </a:rPr>
              <a:t>.</a:t>
            </a:r>
          </a:p>
          <a:p>
            <a:endParaRPr lang="en-US" b="0" i="0" dirty="0" smtClean="0">
              <a:solidFill>
                <a:srgbClr val="273239"/>
              </a:solidFill>
              <a:effectLst/>
              <a:latin typeface="urw-din"/>
            </a:endParaRPr>
          </a:p>
          <a:p>
            <a:r>
              <a:rPr lang="en-US" b="1" dirty="0" smtClean="0">
                <a:solidFill>
                  <a:srgbClr val="273239"/>
                </a:solidFill>
                <a:latin typeface="urw-din"/>
              </a:rPr>
              <a:t>example 1:</a:t>
            </a:r>
          </a:p>
          <a:p>
            <a:r>
              <a:rPr lang="en-US" dirty="0" smtClean="0">
                <a:solidFill>
                  <a:srgbClr val="273239"/>
                </a:solidFill>
                <a:latin typeface="urw-din"/>
              </a:rPr>
              <a:t>Show  Bootstrap Carousel with caption, indicator and </a:t>
            </a:r>
            <a:r>
              <a:rPr lang="en-IN" dirty="0" err="1" smtClean="0">
                <a:solidFill>
                  <a:srgbClr val="273239"/>
                </a:solidFill>
                <a:latin typeface="urw-din"/>
              </a:rPr>
              <a:t>Autoplaying</a:t>
            </a:r>
            <a:r>
              <a:rPr lang="en-IN" dirty="0" smtClean="0">
                <a:solidFill>
                  <a:srgbClr val="273239"/>
                </a:solidFill>
                <a:latin typeface="urw-din"/>
              </a:rPr>
              <a:t> </a:t>
            </a:r>
            <a:r>
              <a:rPr lang="en-US" dirty="0" smtClean="0">
                <a:solidFill>
                  <a:srgbClr val="273239"/>
                </a:solidFill>
                <a:latin typeface="urw-din"/>
              </a:rPr>
              <a:t>feature.</a:t>
            </a:r>
            <a:endParaRPr lang="en-IN" dirty="0"/>
          </a:p>
        </p:txBody>
      </p:sp>
    </p:spTree>
    <p:extLst>
      <p:ext uri="{BB962C8B-B14F-4D97-AF65-F5344CB8AC3E}">
        <p14:creationId xmlns:p14="http://schemas.microsoft.com/office/powerpoint/2010/main" val="218263698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l="8555" t="24180" r="7377" b="17623"/>
          <a:stretch>
            <a:fillRect/>
          </a:stretch>
        </p:blipFill>
        <p:spPr bwMode="auto">
          <a:xfrm>
            <a:off x="629587" y="854439"/>
            <a:ext cx="10336140" cy="536647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70E3F-5713-280C-59EF-AD11FDDE3084}"/>
              </a:ext>
            </a:extLst>
          </p:cNvPr>
          <p:cNvSpPr>
            <a:spLocks noGrp="1"/>
          </p:cNvSpPr>
          <p:nvPr>
            <p:ph type="title"/>
          </p:nvPr>
        </p:nvSpPr>
        <p:spPr/>
        <p:txBody>
          <a:bodyPr/>
          <a:lstStyle/>
          <a:p>
            <a:r>
              <a:rPr lang="en-IN" b="1" i="0" dirty="0" err="1">
                <a:solidFill>
                  <a:srgbClr val="273239"/>
                </a:solidFill>
                <a:effectLst/>
                <a:latin typeface="sofia-pro"/>
              </a:rPr>
              <a:t>glyphicons</a:t>
            </a:r>
            <a:r>
              <a:rPr lang="en-IN" b="1" i="0" dirty="0">
                <a:solidFill>
                  <a:srgbClr val="273239"/>
                </a:solidFill>
                <a:effectLst/>
                <a:latin typeface="sofia-pro"/>
              </a:rPr>
              <a:t/>
            </a:r>
            <a:br>
              <a:rPr lang="en-IN" b="1" i="0" dirty="0">
                <a:solidFill>
                  <a:srgbClr val="273239"/>
                </a:solidFill>
                <a:effectLst/>
                <a:latin typeface="sofia-pro"/>
              </a:rPr>
            </a:br>
            <a:endParaRPr lang="en-IN" dirty="0"/>
          </a:p>
        </p:txBody>
      </p:sp>
      <p:sp>
        <p:nvSpPr>
          <p:cNvPr id="3" name="Content Placeholder 2">
            <a:extLst>
              <a:ext uri="{FF2B5EF4-FFF2-40B4-BE49-F238E27FC236}">
                <a16:creationId xmlns:a16="http://schemas.microsoft.com/office/drawing/2014/main" id="{32D0A008-B709-347C-51A5-53DE3E9BD033}"/>
              </a:ext>
            </a:extLst>
          </p:cNvPr>
          <p:cNvSpPr>
            <a:spLocks noGrp="1"/>
          </p:cNvSpPr>
          <p:nvPr>
            <p:ph idx="1"/>
          </p:nvPr>
        </p:nvSpPr>
        <p:spPr/>
        <p:txBody>
          <a:bodyPr>
            <a:normAutofit fontScale="92500" lnSpcReduction="10000"/>
          </a:bodyPr>
          <a:lstStyle/>
          <a:p>
            <a:r>
              <a:rPr lang="en-IN" b="0" i="0" dirty="0">
                <a:solidFill>
                  <a:srgbClr val="273239"/>
                </a:solidFill>
                <a:effectLst/>
                <a:latin typeface="urw-din"/>
              </a:rPr>
              <a:t>Bootstrap provides set of graphic icons, symbols and fonts called </a:t>
            </a:r>
            <a:r>
              <a:rPr lang="en-IN" b="1" i="0" dirty="0" err="1">
                <a:solidFill>
                  <a:srgbClr val="273239"/>
                </a:solidFill>
                <a:effectLst/>
                <a:latin typeface="urw-din"/>
              </a:rPr>
              <a:t>Glyphicons</a:t>
            </a:r>
            <a:r>
              <a:rPr lang="en-IN" b="0" i="0" dirty="0">
                <a:solidFill>
                  <a:srgbClr val="273239"/>
                </a:solidFill>
                <a:effectLst/>
                <a:latin typeface="urw-din"/>
              </a:rPr>
              <a:t>. Some </a:t>
            </a:r>
            <a:r>
              <a:rPr lang="en-IN" b="0" i="0" dirty="0" err="1">
                <a:solidFill>
                  <a:srgbClr val="273239"/>
                </a:solidFill>
                <a:effectLst/>
                <a:latin typeface="urw-din"/>
              </a:rPr>
              <a:t>Glyphicons</a:t>
            </a:r>
            <a:r>
              <a:rPr lang="en-IN" b="0" i="0" dirty="0">
                <a:solidFill>
                  <a:srgbClr val="273239"/>
                </a:solidFill>
                <a:effectLst/>
                <a:latin typeface="urw-din"/>
              </a:rPr>
              <a:t> like Home icon, User icon, Lock icon, etc. Generally, </a:t>
            </a:r>
            <a:r>
              <a:rPr lang="en-IN" b="0" i="0" dirty="0" err="1">
                <a:solidFill>
                  <a:srgbClr val="273239"/>
                </a:solidFill>
                <a:effectLst/>
                <a:latin typeface="urw-din"/>
              </a:rPr>
              <a:t>Glyphicons</a:t>
            </a:r>
            <a:r>
              <a:rPr lang="en-IN" b="0" i="0" dirty="0">
                <a:solidFill>
                  <a:srgbClr val="273239"/>
                </a:solidFill>
                <a:effectLst/>
                <a:latin typeface="urw-din"/>
              </a:rPr>
              <a:t> are icon fonts which you can use in your web projects.  </a:t>
            </a:r>
            <a:r>
              <a:rPr lang="en-IN" b="0" i="0" dirty="0" smtClean="0">
                <a:solidFill>
                  <a:srgbClr val="273239"/>
                </a:solidFill>
                <a:effectLst/>
                <a:latin typeface="urw-din"/>
              </a:rPr>
              <a:t>Bootstrap 3 </a:t>
            </a:r>
            <a:r>
              <a:rPr lang="en-IN" b="0" i="0" dirty="0">
                <a:solidFill>
                  <a:srgbClr val="273239"/>
                </a:solidFill>
                <a:effectLst/>
                <a:latin typeface="urw-din"/>
              </a:rPr>
              <a:t>includes 260 </a:t>
            </a:r>
            <a:r>
              <a:rPr lang="en-IN" b="0" i="0" dirty="0" err="1">
                <a:solidFill>
                  <a:srgbClr val="273239"/>
                </a:solidFill>
                <a:effectLst/>
                <a:latin typeface="urw-din"/>
              </a:rPr>
              <a:t>glyphicons</a:t>
            </a:r>
            <a:r>
              <a:rPr lang="en-IN" b="1" i="0" dirty="0">
                <a:solidFill>
                  <a:srgbClr val="273239"/>
                </a:solidFill>
                <a:effectLst/>
                <a:latin typeface="urw-din"/>
              </a:rPr>
              <a:t>.</a:t>
            </a:r>
            <a:r>
              <a:rPr lang="en-IN" b="0" i="0" dirty="0">
                <a:solidFill>
                  <a:srgbClr val="273239"/>
                </a:solidFill>
                <a:effectLst/>
                <a:latin typeface="urw-din"/>
              </a:rPr>
              <a:t> </a:t>
            </a:r>
            <a:r>
              <a:rPr lang="en-IN" b="0" i="0" dirty="0" err="1">
                <a:solidFill>
                  <a:srgbClr val="273239"/>
                </a:solidFill>
                <a:effectLst/>
                <a:latin typeface="urw-din"/>
              </a:rPr>
              <a:t>Glyphicons</a:t>
            </a:r>
            <a:r>
              <a:rPr lang="en-IN" b="0" i="0" dirty="0">
                <a:solidFill>
                  <a:srgbClr val="273239"/>
                </a:solidFill>
                <a:effectLst/>
                <a:latin typeface="urw-din"/>
              </a:rPr>
              <a:t> Halflings are not available for free of cost, </a:t>
            </a:r>
            <a:r>
              <a:rPr lang="en-IN" dirty="0">
                <a:solidFill>
                  <a:srgbClr val="273239"/>
                </a:solidFill>
                <a:latin typeface="urw-din"/>
              </a:rPr>
              <a:t>but their creator has made them available for Bootstrap free of cost</a:t>
            </a:r>
            <a:r>
              <a:rPr lang="en-IN" dirty="0" smtClean="0">
                <a:solidFill>
                  <a:srgbClr val="273239"/>
                </a:solidFill>
                <a:latin typeface="urw-din"/>
              </a:rPr>
              <a:t>.</a:t>
            </a:r>
          </a:p>
          <a:p>
            <a:r>
              <a:rPr lang="en-IN" dirty="0" smtClean="0">
                <a:solidFill>
                  <a:srgbClr val="273239"/>
                </a:solidFill>
                <a:latin typeface="urw-din"/>
              </a:rPr>
              <a:t>Bootstrap 4 does not have its own icon library (</a:t>
            </a:r>
            <a:r>
              <a:rPr lang="en-IN" dirty="0" err="1" smtClean="0">
                <a:solidFill>
                  <a:srgbClr val="273239"/>
                </a:solidFill>
                <a:latin typeface="urw-din"/>
              </a:rPr>
              <a:t>Glyphicons</a:t>
            </a:r>
            <a:r>
              <a:rPr lang="en-IN" dirty="0" smtClean="0">
                <a:solidFill>
                  <a:srgbClr val="273239"/>
                </a:solidFill>
                <a:latin typeface="urw-din"/>
              </a:rPr>
              <a:t> from Bootstrap 3 are not supported in BS4). However, there are many free icon libraries to choose from, such as Font Awesome and Google Material Design Icons.</a:t>
            </a:r>
          </a:p>
          <a:p>
            <a:pPr>
              <a:buNone/>
            </a:pPr>
            <a:r>
              <a:rPr lang="en-IN" dirty="0" smtClean="0"/>
              <a:t/>
            </a:r>
            <a:br>
              <a:rPr lang="en-IN" dirty="0" smtClean="0"/>
            </a:br>
            <a:endParaRPr lang="en-IN" dirty="0"/>
          </a:p>
        </p:txBody>
      </p:sp>
    </p:spTree>
    <p:extLst>
      <p:ext uri="{BB962C8B-B14F-4D97-AF65-F5344CB8AC3E}">
        <p14:creationId xmlns:p14="http://schemas.microsoft.com/office/powerpoint/2010/main" val="420766375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3513" t="4375" r="6101" b="17589"/>
          <a:stretch/>
        </p:blipFill>
        <p:spPr>
          <a:xfrm>
            <a:off x="1240972" y="600891"/>
            <a:ext cx="9705702" cy="6076494"/>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E55B3-BA78-0CB1-2219-D1EF0E338118}"/>
              </a:ext>
            </a:extLst>
          </p:cNvPr>
          <p:cNvSpPr>
            <a:spLocks noGrp="1"/>
          </p:cNvSpPr>
          <p:nvPr>
            <p:ph type="title"/>
          </p:nvPr>
        </p:nvSpPr>
        <p:spPr>
          <a:xfrm>
            <a:off x="722696" y="374750"/>
            <a:ext cx="10515600" cy="1325563"/>
          </a:xfrm>
        </p:spPr>
        <p:txBody>
          <a:bodyPr/>
          <a:lstStyle/>
          <a:p>
            <a:r>
              <a:rPr lang="en-IN" b="1" i="0">
                <a:solidFill>
                  <a:srgbClr val="273239"/>
                </a:solidFill>
                <a:effectLst/>
                <a:latin typeface="sofia-pro"/>
              </a:rPr>
              <a:t>Tables</a:t>
            </a:r>
            <a:br>
              <a:rPr lang="en-IN" b="1" i="0">
                <a:solidFill>
                  <a:srgbClr val="273239"/>
                </a:solidFill>
                <a:effectLst/>
                <a:latin typeface="sofia-pro"/>
              </a:rPr>
            </a:br>
            <a:endParaRPr lang="en-IN"/>
          </a:p>
        </p:txBody>
      </p:sp>
      <p:sp>
        <p:nvSpPr>
          <p:cNvPr id="3" name="Content Placeholder 2">
            <a:extLst>
              <a:ext uri="{FF2B5EF4-FFF2-40B4-BE49-F238E27FC236}">
                <a16:creationId xmlns:a16="http://schemas.microsoft.com/office/drawing/2014/main" id="{85B92CD1-B9F1-42AF-2E9D-940CC4FDB8FF}"/>
              </a:ext>
            </a:extLst>
          </p:cNvPr>
          <p:cNvSpPr>
            <a:spLocks noGrp="1"/>
          </p:cNvSpPr>
          <p:nvPr>
            <p:ph idx="1"/>
          </p:nvPr>
        </p:nvSpPr>
        <p:spPr>
          <a:xfrm>
            <a:off x="838200" y="1263923"/>
            <a:ext cx="10515600" cy="4351338"/>
          </a:xfrm>
        </p:spPr>
        <p:txBody>
          <a:bodyPr/>
          <a:lstStyle/>
          <a:p>
            <a:pPr algn="just" fontAlgn="base"/>
            <a:r>
              <a:rPr lang="en-US" b="1" i="0" dirty="0">
                <a:solidFill>
                  <a:srgbClr val="273239"/>
                </a:solidFill>
                <a:effectLst/>
                <a:latin typeface="urw-din"/>
              </a:rPr>
              <a:t>Bootstrap </a:t>
            </a:r>
            <a:r>
              <a:rPr lang="en-US" b="0" i="0" dirty="0">
                <a:solidFill>
                  <a:srgbClr val="273239"/>
                </a:solidFill>
                <a:effectLst/>
                <a:latin typeface="urw-din"/>
              </a:rPr>
              <a:t>provides a series of classes that can be used to apply various styling to the tables such as changing the heading appearance, making the rows stripped, adding or removing borders, making rows </a:t>
            </a:r>
            <a:r>
              <a:rPr lang="en-US" b="0" i="0" dirty="0" err="1">
                <a:solidFill>
                  <a:srgbClr val="273239"/>
                </a:solidFill>
                <a:effectLst/>
                <a:latin typeface="urw-din"/>
              </a:rPr>
              <a:t>hoverable</a:t>
            </a:r>
            <a:r>
              <a:rPr lang="en-US" b="0" i="0" dirty="0">
                <a:solidFill>
                  <a:srgbClr val="273239"/>
                </a:solidFill>
                <a:effectLst/>
                <a:latin typeface="urw-din"/>
              </a:rPr>
              <a:t>, etc. Bootstrap also provides classes for making tables responsive.</a:t>
            </a:r>
          </a:p>
          <a:p>
            <a:pPr algn="just" fontAlgn="base"/>
            <a:r>
              <a:rPr lang="en-US" b="1" i="0" dirty="0">
                <a:solidFill>
                  <a:srgbClr val="273239"/>
                </a:solidFill>
                <a:effectLst/>
                <a:latin typeface="urw-din"/>
              </a:rPr>
              <a:t>Simple Table:</a:t>
            </a:r>
            <a:r>
              <a:rPr lang="en-US" b="0" i="0" dirty="0">
                <a:solidFill>
                  <a:srgbClr val="273239"/>
                </a:solidFill>
                <a:effectLst/>
                <a:latin typeface="urw-din"/>
              </a:rPr>
              <a:t> The </a:t>
            </a:r>
            <a:r>
              <a:rPr lang="en-US" b="0" i="1" dirty="0">
                <a:solidFill>
                  <a:srgbClr val="273239"/>
                </a:solidFill>
                <a:effectLst/>
                <a:latin typeface="urw-din"/>
              </a:rPr>
              <a:t>.table</a:t>
            </a:r>
            <a:r>
              <a:rPr lang="en-US" b="0" i="0" dirty="0">
                <a:solidFill>
                  <a:srgbClr val="273239"/>
                </a:solidFill>
                <a:effectLst/>
                <a:latin typeface="urw-din"/>
              </a:rPr>
              <a:t> class is used to create a simple Bootstrap table. This class name is used with the &lt;table&gt; tag to create a table.</a:t>
            </a:r>
          </a:p>
          <a:p>
            <a:pPr algn="just" fontAlgn="base"/>
            <a:r>
              <a:rPr kumimoji="0" lang="en-US" altLang="en-US" sz="2800" b="0" i="0" u="none" strike="noStrike" cap="none" normalizeH="0" baseline="0" dirty="0">
                <a:ln>
                  <a:noFill/>
                </a:ln>
                <a:solidFill>
                  <a:srgbClr val="273239"/>
                </a:solidFill>
                <a:effectLst/>
                <a:latin typeface="Consolas" panose="020B0609020204030204" pitchFamily="49" charset="0"/>
              </a:rPr>
              <a:t>table class="table"&gt; Table Contents... &lt;table&gt;</a:t>
            </a:r>
            <a:endParaRPr lang="en-US" b="0" i="0" dirty="0">
              <a:solidFill>
                <a:srgbClr val="273239"/>
              </a:solidFill>
              <a:effectLst/>
              <a:latin typeface="urw-din"/>
            </a:endParaRPr>
          </a:p>
          <a:p>
            <a:endParaRPr lang="en-IN" dirty="0"/>
          </a:p>
        </p:txBody>
      </p:sp>
    </p:spTree>
    <p:extLst>
      <p:ext uri="{BB962C8B-B14F-4D97-AF65-F5344CB8AC3E}">
        <p14:creationId xmlns:p14="http://schemas.microsoft.com/office/powerpoint/2010/main" val="6589780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76589D6-A29B-50E6-F900-18D53D39B910}"/>
              </a:ext>
            </a:extLst>
          </p:cNvPr>
          <p:cNvPicPr>
            <a:picLocks noGrp="1" noChangeAspect="1"/>
          </p:cNvPicPr>
          <p:nvPr>
            <p:ph idx="1"/>
          </p:nvPr>
        </p:nvPicPr>
        <p:blipFill rotWithShape="1">
          <a:blip r:embed="rId2"/>
          <a:srcRect l="14248" t="55815" r="30259" b="16756"/>
          <a:stretch/>
        </p:blipFill>
        <p:spPr>
          <a:xfrm>
            <a:off x="750771" y="2011680"/>
            <a:ext cx="9970538" cy="2772076"/>
          </a:xfrm>
        </p:spPr>
      </p:pic>
      <p:sp>
        <p:nvSpPr>
          <p:cNvPr id="4" name="Title 3"/>
          <p:cNvSpPr>
            <a:spLocks noGrp="1"/>
          </p:cNvSpPr>
          <p:nvPr>
            <p:ph type="title"/>
          </p:nvPr>
        </p:nvSpPr>
        <p:spPr/>
        <p:txBody>
          <a:bodyPr/>
          <a:lstStyle/>
          <a:p>
            <a:r>
              <a:rPr lang="en-US" dirty="0" smtClean="0"/>
              <a:t>Simple table</a:t>
            </a:r>
            <a:endParaRPr lang="en-IN" dirty="0"/>
          </a:p>
        </p:txBody>
      </p:sp>
    </p:spTree>
    <p:extLst>
      <p:ext uri="{BB962C8B-B14F-4D97-AF65-F5344CB8AC3E}">
        <p14:creationId xmlns:p14="http://schemas.microsoft.com/office/powerpoint/2010/main" val="28155378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49B944-9DA1-8A9C-78CD-79039918D70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3EAECE1-3A18-9E87-DFFA-7782B469B46E}"/>
              </a:ext>
            </a:extLst>
          </p:cNvPr>
          <p:cNvPicPr>
            <a:picLocks noChangeAspect="1"/>
          </p:cNvPicPr>
          <p:nvPr/>
        </p:nvPicPr>
        <p:blipFill rotWithShape="1">
          <a:blip r:embed="rId2"/>
          <a:srcRect l="17842" t="43789" r="32816" b="27860"/>
          <a:stretch/>
        </p:blipFill>
        <p:spPr>
          <a:xfrm>
            <a:off x="1270533" y="1915428"/>
            <a:ext cx="9768213" cy="3676850"/>
          </a:xfrm>
          <a:prstGeom prst="rect">
            <a:avLst/>
          </a:prstGeom>
        </p:spPr>
      </p:pic>
      <p:sp>
        <p:nvSpPr>
          <p:cNvPr id="6" name="Rectangle 1">
            <a:extLst>
              <a:ext uri="{FF2B5EF4-FFF2-40B4-BE49-F238E27FC236}">
                <a16:creationId xmlns:a16="http://schemas.microsoft.com/office/drawing/2014/main" id="{B4291E29-CACC-601C-4244-B3ACC0EC3D4B}"/>
              </a:ext>
            </a:extLst>
          </p:cNvPr>
          <p:cNvSpPr>
            <a:spLocks noGrp="1" noChangeArrowheads="1"/>
          </p:cNvSpPr>
          <p:nvPr>
            <p:ph type="title"/>
          </p:nvPr>
        </p:nvSpPr>
        <p:spPr bwMode="auto">
          <a:xfrm>
            <a:off x="838200" y="811191"/>
            <a:ext cx="10482037" cy="433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6348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73239"/>
                </a:solidFill>
                <a:effectLst/>
                <a:latin typeface="Consolas" panose="020B0609020204030204" pitchFamily="49" charset="0"/>
              </a:rPr>
              <a:t>&lt;</a:t>
            </a:r>
            <a:r>
              <a:rPr kumimoji="0" lang="en-US" altLang="en-US" sz="2400" b="1" i="0" u="none" strike="noStrike" cap="none" normalizeH="0" baseline="0" dirty="0">
                <a:ln>
                  <a:noFill/>
                </a:ln>
                <a:solidFill>
                  <a:srgbClr val="273239"/>
                </a:solidFill>
                <a:effectLst/>
                <a:latin typeface="Consolas" panose="020B0609020204030204" pitchFamily="49" charset="0"/>
              </a:rPr>
              <a:t>table class="table table-bordered"&gt; Table Contents... &lt;table&gt;</a:t>
            </a:r>
            <a:r>
              <a:rPr kumimoji="0" lang="en-US" altLang="en-US" sz="1200" b="1" i="0" u="none" strike="noStrike" cap="none" normalizeH="0" baseline="0" dirty="0">
                <a:ln>
                  <a:noFill/>
                </a:ln>
                <a:solidFill>
                  <a:schemeClr val="tx1"/>
                </a:solidFill>
                <a:effectLst/>
              </a:rPr>
              <a:t> </a:t>
            </a: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4252885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8E671-4B2D-7801-0856-8498E37CBDC0}"/>
              </a:ext>
            </a:extLst>
          </p:cNvPr>
          <p:cNvSpPr>
            <a:spLocks noGrp="1"/>
          </p:cNvSpPr>
          <p:nvPr>
            <p:ph type="title"/>
          </p:nvPr>
        </p:nvSpPr>
        <p:spPr>
          <a:xfrm>
            <a:off x="838200" y="365125"/>
            <a:ext cx="10515600" cy="4755515"/>
          </a:xfrm>
        </p:spPr>
        <p:txBody>
          <a:bodyPr>
            <a:normAutofit/>
          </a:bodyPr>
          <a:lstStyle/>
          <a:p>
            <a:r>
              <a:rPr kumimoji="0" lang="en-US" altLang="en-US" sz="3200" b="0" i="0" u="none" strike="noStrike" cap="none" normalizeH="0" baseline="0" dirty="0">
                <a:ln>
                  <a:noFill/>
                </a:ln>
                <a:solidFill>
                  <a:srgbClr val="273239"/>
                </a:solidFill>
                <a:effectLst/>
                <a:latin typeface="Consolas" panose="020B0609020204030204" pitchFamily="49" charset="0"/>
              </a:rPr>
              <a:t>table class="table table-dark"&gt;</a:t>
            </a:r>
            <a:br>
              <a:rPr kumimoji="0" lang="en-US" altLang="en-US" sz="3200" b="0" i="0" u="none" strike="noStrike" cap="none" normalizeH="0" baseline="0" dirty="0">
                <a:ln>
                  <a:noFill/>
                </a:ln>
                <a:solidFill>
                  <a:srgbClr val="273239"/>
                </a:solidFill>
                <a:effectLst/>
                <a:latin typeface="Consolas" panose="020B0609020204030204" pitchFamily="49" charset="0"/>
              </a:rPr>
            </a:br>
            <a:r>
              <a:rPr kumimoji="0" lang="en-US" altLang="en-US" sz="3200" b="0" i="0" u="none" strike="noStrike" cap="none" normalizeH="0" baseline="0" dirty="0" smtClean="0">
                <a:ln>
                  <a:noFill/>
                </a:ln>
                <a:solidFill>
                  <a:srgbClr val="273239"/>
                </a:solidFill>
                <a:effectLst/>
                <a:latin typeface="Consolas" panose="020B0609020204030204" pitchFamily="49" charset="0"/>
              </a:rPr>
              <a:t>&lt;</a:t>
            </a:r>
            <a:r>
              <a:rPr kumimoji="0" lang="en-US" altLang="en-US" sz="3200" b="0" i="0" u="none" strike="noStrike" cap="none" normalizeH="0" baseline="0" dirty="0">
                <a:ln>
                  <a:noFill/>
                </a:ln>
                <a:solidFill>
                  <a:srgbClr val="273239"/>
                </a:solidFill>
                <a:effectLst/>
                <a:latin typeface="Consolas" panose="020B0609020204030204" pitchFamily="49" charset="0"/>
              </a:rPr>
              <a:t>table class="table table-hover"&gt;</a:t>
            </a:r>
            <a:br>
              <a:rPr kumimoji="0" lang="en-US" altLang="en-US" sz="3200" b="0" i="0" u="none" strike="noStrike" cap="none" normalizeH="0" baseline="0" dirty="0">
                <a:ln>
                  <a:noFill/>
                </a:ln>
                <a:solidFill>
                  <a:srgbClr val="273239"/>
                </a:solidFill>
                <a:effectLst/>
                <a:latin typeface="Consolas" panose="020B0609020204030204" pitchFamily="49" charset="0"/>
              </a:rPr>
            </a:br>
            <a:r>
              <a:rPr kumimoji="0" lang="en-US" altLang="en-US" sz="3200" b="0" i="0" u="none" strike="noStrike" cap="none" normalizeH="0" baseline="0" dirty="0" smtClean="0">
                <a:ln>
                  <a:noFill/>
                </a:ln>
                <a:solidFill>
                  <a:srgbClr val="273239"/>
                </a:solidFill>
                <a:effectLst/>
                <a:latin typeface="Consolas" panose="020B0609020204030204" pitchFamily="49" charset="0"/>
              </a:rPr>
              <a:t>&lt;</a:t>
            </a:r>
            <a:r>
              <a:rPr kumimoji="0" lang="en-US" altLang="en-US" sz="3200" b="0" i="0" u="none" strike="noStrike" cap="none" normalizeH="0" baseline="0" dirty="0">
                <a:ln>
                  <a:noFill/>
                </a:ln>
                <a:solidFill>
                  <a:srgbClr val="273239"/>
                </a:solidFill>
                <a:effectLst/>
                <a:latin typeface="Consolas" panose="020B0609020204030204" pitchFamily="49" charset="0"/>
              </a:rPr>
              <a:t>table class="table table-dark table-hover"&gt; </a:t>
            </a:r>
            <a:r>
              <a:rPr kumimoji="0" lang="en-US" altLang="en-US" b="0" i="0" u="none" strike="noStrike" cap="none" normalizeH="0" baseline="0" dirty="0">
                <a:ln>
                  <a:noFill/>
                </a:ln>
                <a:solidFill>
                  <a:schemeClr val="tx1"/>
                </a:solidFill>
                <a:effectLst/>
                <a:latin typeface="Arial" panose="020B0604020202020204" pitchFamily="34" charset="0"/>
              </a:rPr>
              <a:t/>
            </a:r>
            <a:br>
              <a:rPr kumimoji="0" lang="en-US" altLang="en-US" b="0" i="0" u="none" strike="noStrike" cap="none" normalizeH="0" baseline="0" dirty="0">
                <a:ln>
                  <a:noFill/>
                </a:ln>
                <a:solidFill>
                  <a:schemeClr val="tx1"/>
                </a:solidFill>
                <a:effectLst/>
                <a:latin typeface="Arial" panose="020B0604020202020204" pitchFamily="34" charset="0"/>
              </a:rPr>
            </a:br>
            <a:r>
              <a:rPr kumimoji="0" lang="en-US" altLang="en-US" sz="3200" b="0" i="0" u="none" strike="noStrike" cap="none" normalizeH="0" baseline="0" dirty="0">
                <a:ln>
                  <a:noFill/>
                </a:ln>
                <a:solidFill>
                  <a:srgbClr val="273239"/>
                </a:solidFill>
                <a:effectLst/>
                <a:latin typeface="Consolas" panose="020B0609020204030204" pitchFamily="49" charset="0"/>
              </a:rPr>
              <a:t/>
            </a:r>
            <a:br>
              <a:rPr kumimoji="0" lang="en-US" altLang="en-US" sz="3200" b="0" i="0" u="none" strike="noStrike" cap="none" normalizeH="0" baseline="0" dirty="0">
                <a:ln>
                  <a:noFill/>
                </a:ln>
                <a:solidFill>
                  <a:srgbClr val="273239"/>
                </a:solidFill>
                <a:effectLst/>
                <a:latin typeface="Consolas" panose="020B0609020204030204" pitchFamily="49" charset="0"/>
              </a:rPr>
            </a:br>
            <a:r>
              <a:rPr kumimoji="0" lang="en-US" altLang="en-US" sz="1600" b="0" i="0" u="none" strike="noStrike" cap="none" normalizeH="0" baseline="0" dirty="0">
                <a:ln>
                  <a:noFill/>
                </a:ln>
                <a:solidFill>
                  <a:schemeClr val="tx1"/>
                </a:solidFill>
                <a:effectLst/>
              </a:rPr>
              <a:t> </a:t>
            </a:r>
            <a:br>
              <a:rPr kumimoji="0" lang="en-US" altLang="en-US" sz="1600" b="0" i="0" u="none" strike="noStrike" cap="none" normalizeH="0" baseline="0" dirty="0">
                <a:ln>
                  <a:noFill/>
                </a:ln>
                <a:solidFill>
                  <a:schemeClr val="tx1"/>
                </a:solidFill>
                <a:effectLst/>
              </a:rPr>
            </a:br>
            <a:endParaRPr lang="en-IN" sz="3200" dirty="0"/>
          </a:p>
        </p:txBody>
      </p:sp>
      <p:sp>
        <p:nvSpPr>
          <p:cNvPr id="5" name="Rectangle 2">
            <a:extLst>
              <a:ext uri="{FF2B5EF4-FFF2-40B4-BE49-F238E27FC236}">
                <a16:creationId xmlns:a16="http://schemas.microsoft.com/office/drawing/2014/main" id="{C6024706-F675-52C0-F109-F69C815A060A}"/>
              </a:ext>
            </a:extLst>
          </p:cNvPr>
          <p:cNvSpPr>
            <a:spLocks noChangeArrowheads="1"/>
          </p:cNvSpPr>
          <p:nvPr/>
        </p:nvSpPr>
        <p:spPr bwMode="auto">
          <a:xfrm>
            <a:off x="0" y="104217"/>
            <a:ext cx="84960" cy="248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6348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73239"/>
                </a:solidFill>
                <a:effectLst/>
                <a:latin typeface="Consolas" panose="020B0609020204030204" pitchFamily="49" charset="0"/>
              </a:rPr>
              <a:t>&lt;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9412793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80958-6CA8-9C19-EFA3-6B02E69E5576}"/>
              </a:ext>
            </a:extLst>
          </p:cNvPr>
          <p:cNvSpPr>
            <a:spLocks noGrp="1"/>
          </p:cNvSpPr>
          <p:nvPr>
            <p:ph type="title"/>
          </p:nvPr>
        </p:nvSpPr>
        <p:spPr>
          <a:xfrm>
            <a:off x="838200" y="1005203"/>
            <a:ext cx="10515600" cy="1325563"/>
          </a:xfrm>
        </p:spPr>
        <p:txBody>
          <a:bodyPr>
            <a:noAutofit/>
          </a:bodyPr>
          <a:lstStyle/>
          <a:p>
            <a:r>
              <a:rPr lang="en-US" sz="2800" b="1" i="0" dirty="0">
                <a:solidFill>
                  <a:srgbClr val="273239"/>
                </a:solidFill>
                <a:effectLst/>
                <a:latin typeface="urw-din"/>
              </a:rPr>
              <a:t>Colored table:</a:t>
            </a:r>
            <a:r>
              <a:rPr lang="en-US" sz="2800" b="0" i="0" dirty="0">
                <a:solidFill>
                  <a:srgbClr val="273239"/>
                </a:solidFill>
                <a:effectLst/>
                <a:latin typeface="urw-din"/>
              </a:rPr>
              <a:t> Bootstrap provides a number of contextual classes that can be used to color the entire row or a single cell of a table. These classes should be used with a light table and not with a dark table for a better appearance. The list of contextual classes is given below.</a:t>
            </a:r>
            <a:endParaRPr lang="en-IN" sz="2800" dirty="0"/>
          </a:p>
        </p:txBody>
      </p:sp>
      <p:pic>
        <p:nvPicPr>
          <p:cNvPr id="7" name="Content Placeholder 6">
            <a:extLst>
              <a:ext uri="{FF2B5EF4-FFF2-40B4-BE49-F238E27FC236}">
                <a16:creationId xmlns:a16="http://schemas.microsoft.com/office/drawing/2014/main" id="{5596C86A-37E4-3066-FBD5-CC14E4FF49C1}"/>
              </a:ext>
            </a:extLst>
          </p:cNvPr>
          <p:cNvPicPr>
            <a:picLocks noGrp="1" noChangeAspect="1"/>
          </p:cNvPicPr>
          <p:nvPr>
            <p:ph idx="1"/>
          </p:nvPr>
        </p:nvPicPr>
        <p:blipFill rotWithShape="1">
          <a:blip r:embed="rId2"/>
          <a:srcRect l="10141" t="36848" r="43696" b="40976"/>
          <a:stretch/>
        </p:blipFill>
        <p:spPr>
          <a:xfrm>
            <a:off x="86626" y="2796772"/>
            <a:ext cx="10107369" cy="3696102"/>
          </a:xfrm>
        </p:spPr>
      </p:pic>
    </p:spTree>
    <p:extLst>
      <p:ext uri="{BB962C8B-B14F-4D97-AF65-F5344CB8AC3E}">
        <p14:creationId xmlns:p14="http://schemas.microsoft.com/office/powerpoint/2010/main" val="382724550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BOOTSTRAP TABLE</a:t>
            </a:r>
            <a:endParaRPr lang="en-IN" b="1" dirty="0"/>
          </a:p>
        </p:txBody>
      </p:sp>
      <p:sp>
        <p:nvSpPr>
          <p:cNvPr id="4" name="Title 1">
            <a:extLst>
              <a:ext uri="{FF2B5EF4-FFF2-40B4-BE49-F238E27FC236}">
                <a16:creationId xmlns:a16="http://schemas.microsoft.com/office/drawing/2014/main" id="{E3768029-EBED-FCD9-475F-A0C040A11D16}"/>
              </a:ext>
            </a:extLst>
          </p:cNvPr>
          <p:cNvSpPr>
            <a:spLocks noGrp="1"/>
          </p:cNvSpPr>
          <p:nvPr>
            <p:ph idx="1"/>
          </p:nvPr>
        </p:nvSpPr>
        <p:spPr/>
        <p:txBody>
          <a:bodyPr>
            <a:normAutofit fontScale="97500" lnSpcReduction="10000"/>
          </a:bodyPr>
          <a:lstStyle/>
          <a:p>
            <a:r>
              <a:rPr lang="en-US" sz="3600" b="1" dirty="0" smtClean="0"/>
              <a:t>Example 1</a:t>
            </a:r>
            <a:r>
              <a:rPr lang="en-US" sz="3600" dirty="0" smtClean="0"/>
              <a:t/>
            </a:r>
            <a:br>
              <a:rPr lang="en-US" sz="3600" dirty="0" smtClean="0"/>
            </a:br>
            <a:r>
              <a:rPr lang="en-US" sz="3600" dirty="0" smtClean="0"/>
              <a:t>create a simple table using bootstrap</a:t>
            </a:r>
          </a:p>
          <a:p>
            <a:r>
              <a:rPr lang="en-US" sz="3600" b="1" dirty="0" smtClean="0"/>
              <a:t>Example 2</a:t>
            </a:r>
            <a:r>
              <a:rPr lang="en-US" sz="3600" dirty="0"/>
              <a:t/>
            </a:r>
            <a:br>
              <a:rPr lang="en-US" sz="3600" dirty="0"/>
            </a:br>
            <a:r>
              <a:rPr lang="en-US" sz="3600" dirty="0"/>
              <a:t>create a </a:t>
            </a:r>
            <a:r>
              <a:rPr lang="en-US" sz="3600" dirty="0" smtClean="0"/>
              <a:t>striped column using bootstrap , use table hover feature.</a:t>
            </a:r>
          </a:p>
          <a:p>
            <a:r>
              <a:rPr lang="en-US" sz="3600" b="1" dirty="0" smtClean="0"/>
              <a:t>Example 3:</a:t>
            </a:r>
          </a:p>
          <a:p>
            <a:pPr marL="0" indent="0">
              <a:buNone/>
            </a:pPr>
            <a:r>
              <a:rPr lang="en-US" sz="3600" dirty="0"/>
              <a:t>create a </a:t>
            </a:r>
            <a:r>
              <a:rPr lang="en-US" sz="3600" dirty="0" smtClean="0"/>
              <a:t> table with different </a:t>
            </a:r>
            <a:r>
              <a:rPr lang="en-US" sz="3600" dirty="0"/>
              <a:t>colors for individual </a:t>
            </a:r>
            <a:r>
              <a:rPr lang="en-US" sz="3600" dirty="0" smtClean="0"/>
              <a:t>rows.</a:t>
            </a:r>
            <a:r>
              <a:rPr lang="en-US" sz="3600" dirty="0"/>
              <a:t/>
            </a:r>
            <a:br>
              <a:rPr lang="en-US" sz="3600" dirty="0"/>
            </a:br>
            <a:r>
              <a:rPr lang="en-US" sz="3600" dirty="0" smtClean="0"/>
              <a:t/>
            </a:r>
            <a:br>
              <a:rPr lang="en-US" sz="3600" dirty="0" smtClean="0"/>
            </a:br>
            <a:endParaRPr lang="en-IN" sz="3600" dirty="0"/>
          </a:p>
        </p:txBody>
      </p:sp>
    </p:spTree>
    <p:extLst>
      <p:ext uri="{BB962C8B-B14F-4D97-AF65-F5344CB8AC3E}">
        <p14:creationId xmlns:p14="http://schemas.microsoft.com/office/powerpoint/2010/main" val="33467922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Bootstrap</a:t>
            </a:r>
            <a:endParaRPr lang="en-IN" dirty="0"/>
          </a:p>
        </p:txBody>
      </p:sp>
      <p:sp>
        <p:nvSpPr>
          <p:cNvPr id="3" name="Content Placeholder 2"/>
          <p:cNvSpPr>
            <a:spLocks noGrp="1"/>
          </p:cNvSpPr>
          <p:nvPr>
            <p:ph idx="1"/>
          </p:nvPr>
        </p:nvSpPr>
        <p:spPr>
          <a:xfrm>
            <a:off x="38096" y="1285861"/>
            <a:ext cx="11010939" cy="4840303"/>
          </a:xfrm>
        </p:spPr>
        <p:txBody>
          <a:bodyPr/>
          <a:lstStyle/>
          <a:p>
            <a:pPr>
              <a:lnSpc>
                <a:spcPct val="80000"/>
              </a:lnSpc>
            </a:pPr>
            <a:r>
              <a:rPr lang="en-US" sz="2200" dirty="0"/>
              <a:t>A basic understanding of HTML is required to start learning Bootstrap. Some familiarity with how CSS works (CSS Selectors and Visual Rules) would be helpful,</a:t>
            </a:r>
          </a:p>
          <a:p>
            <a:pPr>
              <a:lnSpc>
                <a:spcPct val="80000"/>
              </a:lnSpc>
            </a:pPr>
            <a:endParaRPr lang="en-US" sz="2200" dirty="0"/>
          </a:p>
          <a:p>
            <a:pPr marL="457200" indent="-457200">
              <a:lnSpc>
                <a:spcPct val="80000"/>
              </a:lnSpc>
            </a:pPr>
            <a:r>
              <a:rPr lang="en-IN" sz="2200" dirty="0"/>
              <a:t>Download Bootstrap from </a:t>
            </a:r>
            <a:r>
              <a:rPr lang="en-IN" sz="2200" dirty="0" smtClean="0"/>
              <a:t>getbootstrap.com</a:t>
            </a:r>
          </a:p>
          <a:p>
            <a:pPr marL="457200" indent="-457200">
              <a:lnSpc>
                <a:spcPct val="80000"/>
              </a:lnSpc>
              <a:buNone/>
            </a:pPr>
            <a:endParaRPr lang="en-US" sz="2200" dirty="0" smtClean="0"/>
          </a:p>
          <a:p>
            <a:pPr marL="457200" indent="-457200">
              <a:lnSpc>
                <a:spcPct val="80000"/>
              </a:lnSpc>
              <a:buNone/>
            </a:pPr>
            <a:r>
              <a:rPr lang="en-US" sz="2200" dirty="0" smtClean="0"/>
              <a:t> There are 2 ways to attach  and use bootstrap</a:t>
            </a:r>
          </a:p>
          <a:p>
            <a:pPr marL="457200" indent="-457200">
              <a:lnSpc>
                <a:spcPct val="80000"/>
              </a:lnSpc>
              <a:buFont typeface="+mj-lt"/>
              <a:buAutoNum type="arabicPeriod"/>
            </a:pPr>
            <a:r>
              <a:rPr lang="en-IN" sz="2200" dirty="0" smtClean="0"/>
              <a:t>Include </a:t>
            </a:r>
            <a:r>
              <a:rPr lang="en-IN" sz="2200" dirty="0"/>
              <a:t>Bootstrap from a </a:t>
            </a:r>
            <a:r>
              <a:rPr lang="en-IN" sz="2200" dirty="0" smtClean="0"/>
              <a:t>CDN(fast)</a:t>
            </a:r>
          </a:p>
          <a:p>
            <a:pPr marL="457200" indent="-457200">
              <a:lnSpc>
                <a:spcPct val="80000"/>
              </a:lnSpc>
              <a:buFont typeface="+mj-lt"/>
              <a:buAutoNum type="arabicPeriod"/>
            </a:pPr>
            <a:r>
              <a:rPr lang="en-US" sz="2200" dirty="0" smtClean="0"/>
              <a:t>Download &amp; attach(slow)</a:t>
            </a:r>
            <a:endParaRPr lang="en-IN" sz="2200" dirty="0"/>
          </a:p>
          <a:p>
            <a:endParaRPr lang="en-IN" dirty="0"/>
          </a:p>
        </p:txBody>
      </p:sp>
      <p:pic>
        <p:nvPicPr>
          <p:cNvPr id="3075" name="Picture 3"/>
          <p:cNvPicPr>
            <a:picLocks noChangeAspect="1" noChangeArrowheads="1"/>
          </p:cNvPicPr>
          <p:nvPr/>
        </p:nvPicPr>
        <p:blipFill>
          <a:blip r:embed="rId2"/>
          <a:srcRect/>
          <a:stretch>
            <a:fillRect/>
          </a:stretch>
        </p:blipFill>
        <p:spPr bwMode="auto">
          <a:xfrm>
            <a:off x="199870" y="4700587"/>
            <a:ext cx="11001548" cy="2157413"/>
          </a:xfrm>
          <a:prstGeom prst="rect">
            <a:avLst/>
          </a:prstGeom>
          <a:noFill/>
          <a:ln w="9525">
            <a:noFill/>
            <a:miter lim="800000"/>
            <a:headEnd/>
            <a:tailEnd/>
          </a:ln>
          <a:effectLst/>
        </p:spPr>
      </p:pic>
      <p:pic>
        <p:nvPicPr>
          <p:cNvPr id="3074" name="Picture 2"/>
          <p:cNvPicPr>
            <a:picLocks noChangeAspect="1" noChangeArrowheads="1"/>
          </p:cNvPicPr>
          <p:nvPr/>
        </p:nvPicPr>
        <p:blipFill>
          <a:blip r:embed="rId3"/>
          <a:srcRect/>
          <a:stretch>
            <a:fillRect/>
          </a:stretch>
        </p:blipFill>
        <p:spPr bwMode="auto">
          <a:xfrm>
            <a:off x="6838954" y="2747985"/>
            <a:ext cx="5228096" cy="235743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438D5-97BE-BC2B-B5A1-ED2F08144942}"/>
              </a:ext>
            </a:extLst>
          </p:cNvPr>
          <p:cNvSpPr>
            <a:spLocks noGrp="1"/>
          </p:cNvSpPr>
          <p:nvPr>
            <p:ph type="title"/>
          </p:nvPr>
        </p:nvSpPr>
        <p:spPr/>
        <p:txBody>
          <a:bodyPr/>
          <a:lstStyle/>
          <a:p>
            <a:r>
              <a:rPr lang="en-IN" b="1" i="0" dirty="0">
                <a:solidFill>
                  <a:srgbClr val="273239"/>
                </a:solidFill>
                <a:effectLst/>
                <a:latin typeface="sofia-pro"/>
              </a:rPr>
              <a:t>Images</a:t>
            </a:r>
            <a:br>
              <a:rPr lang="en-IN" b="1" i="0" dirty="0">
                <a:solidFill>
                  <a:srgbClr val="273239"/>
                </a:solidFill>
                <a:effectLst/>
                <a:latin typeface="sofia-pro"/>
              </a:rPr>
            </a:br>
            <a:endParaRPr lang="en-IN" dirty="0"/>
          </a:p>
        </p:txBody>
      </p:sp>
      <p:sp>
        <p:nvSpPr>
          <p:cNvPr id="3" name="Content Placeholder 2">
            <a:extLst>
              <a:ext uri="{FF2B5EF4-FFF2-40B4-BE49-F238E27FC236}">
                <a16:creationId xmlns:a16="http://schemas.microsoft.com/office/drawing/2014/main" id="{700F7F3B-0B89-6BBE-62A5-AABC1469C0BA}"/>
              </a:ext>
            </a:extLst>
          </p:cNvPr>
          <p:cNvSpPr>
            <a:spLocks noGrp="1"/>
          </p:cNvSpPr>
          <p:nvPr>
            <p:ph idx="1"/>
          </p:nvPr>
        </p:nvSpPr>
        <p:spPr/>
        <p:txBody>
          <a:bodyPr>
            <a:normAutofit/>
          </a:bodyPr>
          <a:lstStyle/>
          <a:p>
            <a:pPr algn="just" fontAlgn="base"/>
            <a:r>
              <a:rPr lang="en-US" b="1" i="0" dirty="0">
                <a:solidFill>
                  <a:srgbClr val="273239"/>
                </a:solidFill>
                <a:effectLst/>
                <a:latin typeface="urw-din"/>
              </a:rPr>
              <a:t>Bootstrap </a:t>
            </a:r>
            <a:r>
              <a:rPr lang="en-US" b="0" i="0" dirty="0">
                <a:solidFill>
                  <a:srgbClr val="273239"/>
                </a:solidFill>
                <a:effectLst/>
                <a:latin typeface="urw-din"/>
              </a:rPr>
              <a:t>offers different classes for images to make their appearance better and also to make them responsive. Making an image responsive means it should scale according to its parent element. That is, the size of the image should not overflow its parent element and will grow and shrink according to the change in the size of its parent without losing its aspect ratio.</a:t>
            </a:r>
          </a:p>
          <a:p>
            <a:pPr algn="just" fontAlgn="base"/>
            <a:r>
              <a:rPr lang="en-US" b="0" i="0" dirty="0">
                <a:solidFill>
                  <a:srgbClr val="273239"/>
                </a:solidFill>
                <a:effectLst/>
                <a:latin typeface="urw-din"/>
              </a:rPr>
              <a:t>The different classes available in Bootstrap for images are as explained below:</a:t>
            </a:r>
          </a:p>
          <a:p>
            <a:pPr marL="0" indent="0">
              <a:buNone/>
            </a:pPr>
            <a:endParaRPr lang="en-IN" dirty="0"/>
          </a:p>
        </p:txBody>
      </p:sp>
    </p:spTree>
    <p:extLst>
      <p:ext uri="{BB962C8B-B14F-4D97-AF65-F5344CB8AC3E}">
        <p14:creationId xmlns:p14="http://schemas.microsoft.com/office/powerpoint/2010/main" val="372365887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8A7D21-5CB4-CB07-7841-CF9361C54FBB}"/>
              </a:ext>
            </a:extLst>
          </p:cNvPr>
          <p:cNvSpPr>
            <a:spLocks noGrp="1"/>
          </p:cNvSpPr>
          <p:nvPr>
            <p:ph idx="1"/>
          </p:nvPr>
        </p:nvSpPr>
        <p:spPr>
          <a:xfrm>
            <a:off x="838200" y="522514"/>
            <a:ext cx="10515600" cy="5654449"/>
          </a:xfrm>
        </p:spPr>
        <p:txBody>
          <a:bodyPr>
            <a:normAutofit fontScale="70000" lnSpcReduction="20000"/>
          </a:bodyPr>
          <a:lstStyle/>
          <a:p>
            <a:pPr marL="0" indent="0" algn="just" fontAlgn="base">
              <a:buNone/>
            </a:pPr>
            <a:r>
              <a:rPr lang="en-US" sz="4000" b="1" dirty="0" smtClean="0">
                <a:solidFill>
                  <a:srgbClr val="273239"/>
                </a:solidFill>
                <a:latin typeface="urw-din"/>
              </a:rPr>
              <a:t>Example 1: write bootstrap code to show the following :</a:t>
            </a:r>
          </a:p>
          <a:p>
            <a:pPr marL="0" indent="0" algn="just" fontAlgn="base">
              <a:buNone/>
            </a:pPr>
            <a:endParaRPr lang="en-US" b="1" dirty="0" smtClean="0">
              <a:solidFill>
                <a:srgbClr val="273239"/>
              </a:solidFill>
              <a:latin typeface="urw-din"/>
            </a:endParaRPr>
          </a:p>
          <a:p>
            <a:pPr marL="0" indent="0" algn="just" fontAlgn="base">
              <a:buNone/>
            </a:pPr>
            <a:r>
              <a:rPr lang="en-US" b="1" dirty="0" smtClean="0">
                <a:solidFill>
                  <a:srgbClr val="273239"/>
                </a:solidFill>
                <a:latin typeface="urw-din"/>
              </a:rPr>
              <a:t>1. Responsive </a:t>
            </a:r>
            <a:r>
              <a:rPr lang="en-US" b="1" dirty="0">
                <a:solidFill>
                  <a:srgbClr val="273239"/>
                </a:solidFill>
                <a:latin typeface="urw-din"/>
              </a:rPr>
              <a:t>Images:</a:t>
            </a:r>
            <a:r>
              <a:rPr lang="en-US" dirty="0">
                <a:solidFill>
                  <a:srgbClr val="273239"/>
                </a:solidFill>
                <a:latin typeface="urw-din"/>
              </a:rPr>
              <a:t> The </a:t>
            </a:r>
            <a:r>
              <a:rPr lang="en-US" i="1" dirty="0">
                <a:solidFill>
                  <a:srgbClr val="273239"/>
                </a:solidFill>
                <a:latin typeface="urw-din"/>
              </a:rPr>
              <a:t>.</a:t>
            </a:r>
            <a:r>
              <a:rPr lang="en-US" i="1" dirty="0" err="1">
                <a:solidFill>
                  <a:srgbClr val="273239"/>
                </a:solidFill>
                <a:latin typeface="urw-din"/>
              </a:rPr>
              <a:t>img</a:t>
            </a:r>
            <a:r>
              <a:rPr lang="en-US" i="1" dirty="0">
                <a:solidFill>
                  <a:srgbClr val="273239"/>
                </a:solidFill>
                <a:latin typeface="urw-din"/>
              </a:rPr>
              <a:t>-fluid</a:t>
            </a:r>
            <a:r>
              <a:rPr lang="en-US" dirty="0">
                <a:solidFill>
                  <a:srgbClr val="273239"/>
                </a:solidFill>
                <a:latin typeface="urw-din"/>
              </a:rPr>
              <a:t> class is used within the &lt;</a:t>
            </a:r>
            <a:r>
              <a:rPr lang="en-US" dirty="0" err="1">
                <a:solidFill>
                  <a:srgbClr val="273239"/>
                </a:solidFill>
                <a:latin typeface="urw-din"/>
              </a:rPr>
              <a:t>img</a:t>
            </a:r>
            <a:r>
              <a:rPr lang="en-US" dirty="0">
                <a:solidFill>
                  <a:srgbClr val="273239"/>
                </a:solidFill>
                <a:latin typeface="urw-din"/>
              </a:rPr>
              <a:t>&gt; tag to create the responsive image. The responsive image is used to adjust the image automatically to the specified box. </a:t>
            </a:r>
          </a:p>
          <a:p>
            <a:pPr marL="0" indent="0">
              <a:buNone/>
            </a:pPr>
            <a:r>
              <a:rPr lang="en-US" dirty="0"/>
              <a:t/>
            </a:r>
            <a:br>
              <a:rPr lang="en-US" dirty="0"/>
            </a:br>
            <a:r>
              <a:rPr lang="en-US" altLang="en-US" dirty="0">
                <a:solidFill>
                  <a:srgbClr val="273239"/>
                </a:solidFill>
                <a:latin typeface="Consolas" panose="020B0609020204030204" pitchFamily="49" charset="0"/>
              </a:rPr>
              <a:t>&lt;</a:t>
            </a:r>
            <a:r>
              <a:rPr lang="en-US" altLang="en-US" dirty="0" err="1">
                <a:solidFill>
                  <a:srgbClr val="273239"/>
                </a:solidFill>
                <a:latin typeface="Consolas" panose="020B0609020204030204" pitchFamily="49" charset="0"/>
              </a:rPr>
              <a:t>img</a:t>
            </a:r>
            <a:r>
              <a:rPr lang="en-US" altLang="en-US" dirty="0">
                <a:solidFill>
                  <a:srgbClr val="273239"/>
                </a:solidFill>
                <a:latin typeface="Consolas" panose="020B0609020204030204" pitchFamily="49" charset="0"/>
              </a:rPr>
              <a:t> </a:t>
            </a:r>
            <a:r>
              <a:rPr lang="en-US" altLang="en-US" dirty="0" err="1">
                <a:solidFill>
                  <a:srgbClr val="273239"/>
                </a:solidFill>
                <a:latin typeface="Consolas" panose="020B0609020204030204" pitchFamily="49" charset="0"/>
              </a:rPr>
              <a:t>src</a:t>
            </a:r>
            <a:r>
              <a:rPr lang="en-US" altLang="en-US" dirty="0">
                <a:solidFill>
                  <a:srgbClr val="273239"/>
                </a:solidFill>
                <a:latin typeface="Consolas" panose="020B0609020204030204" pitchFamily="49" charset="0"/>
              </a:rPr>
              <a:t>="</a:t>
            </a:r>
            <a:r>
              <a:rPr lang="en-US" altLang="en-US" dirty="0" err="1">
                <a:solidFill>
                  <a:srgbClr val="273239"/>
                </a:solidFill>
                <a:latin typeface="Consolas" panose="020B0609020204030204" pitchFamily="49" charset="0"/>
              </a:rPr>
              <a:t>image_source</a:t>
            </a:r>
            <a:r>
              <a:rPr lang="en-US" altLang="en-US" dirty="0">
                <a:solidFill>
                  <a:srgbClr val="273239"/>
                </a:solidFill>
                <a:latin typeface="Consolas" panose="020B0609020204030204" pitchFamily="49" charset="0"/>
              </a:rPr>
              <a:t>" class="</a:t>
            </a:r>
            <a:r>
              <a:rPr lang="en-US" altLang="en-US" dirty="0" err="1">
                <a:solidFill>
                  <a:srgbClr val="273239"/>
                </a:solidFill>
                <a:latin typeface="Consolas" panose="020B0609020204030204" pitchFamily="49" charset="0"/>
              </a:rPr>
              <a:t>img</a:t>
            </a:r>
            <a:r>
              <a:rPr lang="en-US" altLang="en-US" dirty="0">
                <a:solidFill>
                  <a:srgbClr val="273239"/>
                </a:solidFill>
                <a:latin typeface="Consolas" panose="020B0609020204030204" pitchFamily="49" charset="0"/>
              </a:rPr>
              <a:t>-fluid" ...&gt;</a:t>
            </a:r>
            <a:r>
              <a:rPr lang="en-US" altLang="en-US" sz="1400" dirty="0"/>
              <a:t> </a:t>
            </a:r>
            <a:endParaRPr lang="en-US" altLang="en-US" sz="4000" dirty="0">
              <a:latin typeface="Arial" panose="020B0604020202020204" pitchFamily="34" charset="0"/>
            </a:endParaRPr>
          </a:p>
          <a:p>
            <a:pPr marL="0" indent="0">
              <a:buNone/>
            </a:pPr>
            <a:r>
              <a:rPr lang="en-US" b="1" i="0" dirty="0" smtClean="0">
                <a:solidFill>
                  <a:srgbClr val="273239"/>
                </a:solidFill>
                <a:effectLst/>
                <a:latin typeface="urw-din"/>
              </a:rPr>
              <a:t>2</a:t>
            </a:r>
            <a:r>
              <a:rPr lang="en-US" b="1" i="0" dirty="0">
                <a:solidFill>
                  <a:srgbClr val="273239"/>
                </a:solidFill>
                <a:effectLst/>
                <a:latin typeface="urw-din"/>
              </a:rPr>
              <a:t>. Rounded Corners Image:</a:t>
            </a:r>
            <a:r>
              <a:rPr lang="en-US" b="0" i="0" dirty="0">
                <a:solidFill>
                  <a:srgbClr val="273239"/>
                </a:solidFill>
                <a:effectLst/>
                <a:latin typeface="urw-din"/>
              </a:rPr>
              <a:t> The </a:t>
            </a:r>
            <a:r>
              <a:rPr lang="en-US" b="0" i="1" dirty="0">
                <a:solidFill>
                  <a:srgbClr val="273239"/>
                </a:solidFill>
                <a:effectLst/>
                <a:latin typeface="urw-din"/>
              </a:rPr>
              <a:t>.rounded</a:t>
            </a:r>
            <a:r>
              <a:rPr lang="en-US" b="0" i="0" dirty="0">
                <a:solidFill>
                  <a:srgbClr val="273239"/>
                </a:solidFill>
                <a:effectLst/>
                <a:latin typeface="urw-din"/>
              </a:rPr>
              <a:t> class is used to create a rounded corner image. This class is used with &lt;</a:t>
            </a:r>
            <a:r>
              <a:rPr lang="en-US" b="0" i="0" dirty="0" err="1">
                <a:solidFill>
                  <a:srgbClr val="273239"/>
                </a:solidFill>
                <a:effectLst/>
                <a:latin typeface="urw-din"/>
              </a:rPr>
              <a:t>img</a:t>
            </a:r>
            <a:r>
              <a:rPr lang="en-US" b="0" i="0" dirty="0">
                <a:solidFill>
                  <a:srgbClr val="273239"/>
                </a:solidFill>
                <a:effectLst/>
                <a:latin typeface="urw-din"/>
              </a:rPr>
              <a:t>&gt; tag.</a:t>
            </a:r>
          </a:p>
          <a:p>
            <a:r>
              <a:rPr kumimoji="0" lang="en-US" altLang="en-US" sz="2800" b="0" i="0" u="none" strike="noStrike" cap="none" normalizeH="0" baseline="0" dirty="0" err="1">
                <a:ln>
                  <a:noFill/>
                </a:ln>
                <a:solidFill>
                  <a:srgbClr val="273239"/>
                </a:solidFill>
                <a:effectLst/>
                <a:latin typeface="Consolas" panose="020B0609020204030204" pitchFamily="49" charset="0"/>
              </a:rPr>
              <a:t>img</a:t>
            </a:r>
            <a:r>
              <a:rPr kumimoji="0" lang="en-US" altLang="en-US" sz="2800" b="0" i="0" u="none" strike="noStrike" cap="none" normalizeH="0" baseline="0" dirty="0">
                <a:ln>
                  <a:noFill/>
                </a:ln>
                <a:solidFill>
                  <a:srgbClr val="273239"/>
                </a:solidFill>
                <a:effectLst/>
                <a:latin typeface="Consolas" panose="020B0609020204030204" pitchFamily="49" charset="0"/>
              </a:rPr>
              <a:t> </a:t>
            </a:r>
            <a:r>
              <a:rPr kumimoji="0" lang="en-US" altLang="en-US" sz="2800" b="0" i="0" u="none" strike="noStrike" cap="none" normalizeH="0" baseline="0" dirty="0" err="1">
                <a:ln>
                  <a:noFill/>
                </a:ln>
                <a:solidFill>
                  <a:srgbClr val="273239"/>
                </a:solidFill>
                <a:effectLst/>
                <a:latin typeface="Consolas" panose="020B0609020204030204" pitchFamily="49" charset="0"/>
              </a:rPr>
              <a:t>src</a:t>
            </a:r>
            <a:r>
              <a:rPr kumimoji="0" lang="en-US" altLang="en-US" sz="2800" b="0" i="0" u="none" strike="noStrike" cap="none" normalizeH="0" baseline="0" dirty="0">
                <a:ln>
                  <a:noFill/>
                </a:ln>
                <a:solidFill>
                  <a:srgbClr val="273239"/>
                </a:solidFill>
                <a:effectLst/>
                <a:latin typeface="Consolas" panose="020B0609020204030204" pitchFamily="49" charset="0"/>
              </a:rPr>
              <a:t>="</a:t>
            </a:r>
            <a:r>
              <a:rPr kumimoji="0" lang="en-US" altLang="en-US" sz="2800" b="0" i="0" u="none" strike="noStrike" cap="none" normalizeH="0" baseline="0" dirty="0" err="1">
                <a:ln>
                  <a:noFill/>
                </a:ln>
                <a:solidFill>
                  <a:srgbClr val="273239"/>
                </a:solidFill>
                <a:effectLst/>
                <a:latin typeface="Consolas" panose="020B0609020204030204" pitchFamily="49" charset="0"/>
              </a:rPr>
              <a:t>image_source</a:t>
            </a:r>
            <a:r>
              <a:rPr kumimoji="0" lang="en-US" altLang="en-US" sz="2800" b="0" i="0" u="none" strike="noStrike" cap="none" normalizeH="0" baseline="0" dirty="0">
                <a:ln>
                  <a:noFill/>
                </a:ln>
                <a:solidFill>
                  <a:srgbClr val="273239"/>
                </a:solidFill>
                <a:effectLst/>
                <a:latin typeface="Consolas" panose="020B0609020204030204" pitchFamily="49" charset="0"/>
              </a:rPr>
              <a:t>" class="rounded“</a:t>
            </a:r>
          </a:p>
          <a:p>
            <a:endParaRPr lang="en-US" dirty="0">
              <a:solidFill>
                <a:srgbClr val="273239"/>
              </a:solidFill>
              <a:latin typeface="Consolas" panose="020B0609020204030204" pitchFamily="49" charset="0"/>
            </a:endParaRPr>
          </a:p>
          <a:p>
            <a:pPr marL="0" indent="0">
              <a:buNone/>
            </a:pPr>
            <a:r>
              <a:rPr lang="en-US" b="0" i="0" dirty="0">
                <a:solidFill>
                  <a:srgbClr val="273239"/>
                </a:solidFill>
                <a:effectLst/>
                <a:latin typeface="Consolas" panose="020B0609020204030204" pitchFamily="49" charset="0"/>
              </a:rPr>
              <a:t>3. </a:t>
            </a:r>
            <a:r>
              <a:rPr lang="en-US" b="1" i="0" dirty="0">
                <a:solidFill>
                  <a:srgbClr val="273239"/>
                </a:solidFill>
                <a:effectLst/>
                <a:latin typeface="urw-din"/>
              </a:rPr>
              <a:t>Circle Image:</a:t>
            </a:r>
            <a:r>
              <a:rPr lang="en-US" b="0" i="0" dirty="0">
                <a:solidFill>
                  <a:srgbClr val="273239"/>
                </a:solidFill>
                <a:effectLst/>
                <a:latin typeface="urw-din"/>
              </a:rPr>
              <a:t> The </a:t>
            </a:r>
            <a:r>
              <a:rPr lang="en-US" b="0" i="1" dirty="0">
                <a:solidFill>
                  <a:srgbClr val="273239"/>
                </a:solidFill>
                <a:effectLst/>
                <a:latin typeface="urw-din"/>
              </a:rPr>
              <a:t>.rounded-circle</a:t>
            </a:r>
            <a:r>
              <a:rPr lang="en-US" b="0" i="0" dirty="0">
                <a:solidFill>
                  <a:srgbClr val="273239"/>
                </a:solidFill>
                <a:effectLst/>
                <a:latin typeface="urw-din"/>
              </a:rPr>
              <a:t> class is used to create the circle shape image</a:t>
            </a:r>
            <a:endParaRPr lang="en-US" b="0" i="0" dirty="0">
              <a:solidFill>
                <a:srgbClr val="273239"/>
              </a:solidFill>
              <a:effectLst/>
              <a:latin typeface="Consolas" panose="020B0609020204030204" pitchFamily="49" charset="0"/>
            </a:endParaRPr>
          </a:p>
          <a:p>
            <a:r>
              <a:rPr kumimoji="0" lang="en-US" altLang="en-US" sz="2800" b="0" i="0" u="none" strike="noStrike" cap="none" normalizeH="0" baseline="0" dirty="0" err="1">
                <a:ln>
                  <a:noFill/>
                </a:ln>
                <a:solidFill>
                  <a:srgbClr val="273239"/>
                </a:solidFill>
                <a:effectLst/>
                <a:latin typeface="Consolas" panose="020B0609020204030204" pitchFamily="49" charset="0"/>
              </a:rPr>
              <a:t>img</a:t>
            </a:r>
            <a:r>
              <a:rPr kumimoji="0" lang="en-US" altLang="en-US" sz="2800" b="0" i="0" u="none" strike="noStrike" cap="none" normalizeH="0" baseline="0" dirty="0">
                <a:ln>
                  <a:noFill/>
                </a:ln>
                <a:solidFill>
                  <a:srgbClr val="273239"/>
                </a:solidFill>
                <a:effectLst/>
                <a:latin typeface="Consolas" panose="020B0609020204030204" pitchFamily="49" charset="0"/>
              </a:rPr>
              <a:t> </a:t>
            </a:r>
            <a:r>
              <a:rPr kumimoji="0" lang="en-US" altLang="en-US" sz="2800" b="0" i="0" u="none" strike="noStrike" cap="none" normalizeH="0" baseline="0" dirty="0" err="1">
                <a:ln>
                  <a:noFill/>
                </a:ln>
                <a:solidFill>
                  <a:srgbClr val="273239"/>
                </a:solidFill>
                <a:effectLst/>
                <a:latin typeface="Consolas" panose="020B0609020204030204" pitchFamily="49" charset="0"/>
              </a:rPr>
              <a:t>src</a:t>
            </a:r>
            <a:r>
              <a:rPr kumimoji="0" lang="en-US" altLang="en-US" sz="2800" b="0" i="0" u="none" strike="noStrike" cap="none" normalizeH="0" baseline="0" dirty="0">
                <a:ln>
                  <a:noFill/>
                </a:ln>
                <a:solidFill>
                  <a:srgbClr val="273239"/>
                </a:solidFill>
                <a:effectLst/>
                <a:latin typeface="Consolas" panose="020B0609020204030204" pitchFamily="49" charset="0"/>
              </a:rPr>
              <a:t>="</a:t>
            </a:r>
            <a:r>
              <a:rPr kumimoji="0" lang="en-US" altLang="en-US" sz="2800" b="0" i="0" u="none" strike="noStrike" cap="none" normalizeH="0" baseline="0" dirty="0" err="1">
                <a:ln>
                  <a:noFill/>
                </a:ln>
                <a:solidFill>
                  <a:srgbClr val="273239"/>
                </a:solidFill>
                <a:effectLst/>
                <a:latin typeface="Consolas" panose="020B0609020204030204" pitchFamily="49" charset="0"/>
              </a:rPr>
              <a:t>image_source</a:t>
            </a:r>
            <a:r>
              <a:rPr kumimoji="0" lang="en-US" altLang="en-US" sz="2800" b="0" i="0" u="none" strike="noStrike" cap="none" normalizeH="0" baseline="0" dirty="0">
                <a:ln>
                  <a:noFill/>
                </a:ln>
                <a:solidFill>
                  <a:srgbClr val="273239"/>
                </a:solidFill>
                <a:effectLst/>
                <a:latin typeface="Consolas" panose="020B0609020204030204" pitchFamily="49" charset="0"/>
              </a:rPr>
              <a:t>" class="rounded-circle“</a:t>
            </a:r>
          </a:p>
          <a:p>
            <a:pPr marL="0" indent="0">
              <a:buNone/>
            </a:pPr>
            <a:endParaRPr kumimoji="0" lang="en-US" altLang="en-US" sz="2800" b="0" i="0" u="none" strike="noStrike" cap="none" normalizeH="0" baseline="0" dirty="0">
              <a:ln>
                <a:noFill/>
              </a:ln>
              <a:solidFill>
                <a:srgbClr val="273239"/>
              </a:solidFill>
              <a:effectLst/>
              <a:latin typeface="Consolas" panose="020B0609020204030204" pitchFamily="49" charset="0"/>
            </a:endParaRPr>
          </a:p>
          <a:p>
            <a:pPr marL="0" indent="0">
              <a:buNone/>
            </a:pPr>
            <a:r>
              <a:rPr lang="en-US" dirty="0">
                <a:solidFill>
                  <a:srgbClr val="273239"/>
                </a:solidFill>
                <a:latin typeface="Consolas" panose="020B0609020204030204" pitchFamily="49" charset="0"/>
              </a:rPr>
              <a:t>4. </a:t>
            </a:r>
            <a:r>
              <a:rPr lang="en-US" b="1" i="0" dirty="0">
                <a:solidFill>
                  <a:srgbClr val="273239"/>
                </a:solidFill>
                <a:effectLst/>
                <a:latin typeface="urw-din"/>
              </a:rPr>
              <a:t>Thumbnail Image:</a:t>
            </a:r>
            <a:r>
              <a:rPr lang="en-US" b="0" i="0" dirty="0">
                <a:solidFill>
                  <a:srgbClr val="273239"/>
                </a:solidFill>
                <a:effectLst/>
                <a:latin typeface="urw-din"/>
              </a:rPr>
              <a:t> The </a:t>
            </a:r>
            <a:r>
              <a:rPr lang="en-US" b="0" i="1" dirty="0">
                <a:solidFill>
                  <a:srgbClr val="273239"/>
                </a:solidFill>
                <a:effectLst/>
                <a:latin typeface="urw-din"/>
              </a:rPr>
              <a:t>.</a:t>
            </a:r>
            <a:r>
              <a:rPr lang="en-US" b="0" i="1" dirty="0" err="1">
                <a:solidFill>
                  <a:srgbClr val="273239"/>
                </a:solidFill>
                <a:effectLst/>
                <a:latin typeface="urw-din"/>
              </a:rPr>
              <a:t>img</a:t>
            </a:r>
            <a:r>
              <a:rPr lang="en-US" b="0" i="1" dirty="0">
                <a:solidFill>
                  <a:srgbClr val="273239"/>
                </a:solidFill>
                <a:effectLst/>
                <a:latin typeface="urw-din"/>
              </a:rPr>
              <a:t>-thumbnail</a:t>
            </a:r>
            <a:r>
              <a:rPr lang="en-US" b="0" i="0" dirty="0">
                <a:solidFill>
                  <a:srgbClr val="273239"/>
                </a:solidFill>
                <a:effectLst/>
                <a:latin typeface="urw-din"/>
              </a:rPr>
              <a:t> class is used to create a thumbnail (bordered) image. </a:t>
            </a:r>
            <a:endParaRPr lang="en-US" dirty="0">
              <a:solidFill>
                <a:srgbClr val="273239"/>
              </a:solidFill>
              <a:latin typeface="Consolas" panose="020B0609020204030204" pitchFamily="49" charset="0"/>
            </a:endParaRPr>
          </a:p>
          <a:p>
            <a:r>
              <a:rPr kumimoji="0" lang="en-US" altLang="en-US" sz="2800" b="0" i="0" u="none" strike="noStrike" cap="none" normalizeH="0" baseline="0" dirty="0">
                <a:ln>
                  <a:noFill/>
                </a:ln>
                <a:solidFill>
                  <a:srgbClr val="273239"/>
                </a:solidFill>
                <a:effectLst/>
                <a:latin typeface="Consolas" panose="020B0609020204030204" pitchFamily="49" charset="0"/>
              </a:rPr>
              <a:t>&lt;</a:t>
            </a:r>
            <a:r>
              <a:rPr kumimoji="0" lang="en-US" altLang="en-US" sz="2800" b="0" i="0" u="none" strike="noStrike" cap="none" normalizeH="0" baseline="0" dirty="0" err="1">
                <a:ln>
                  <a:noFill/>
                </a:ln>
                <a:solidFill>
                  <a:srgbClr val="273239"/>
                </a:solidFill>
                <a:effectLst/>
                <a:latin typeface="Consolas" panose="020B0609020204030204" pitchFamily="49" charset="0"/>
              </a:rPr>
              <a:t>img</a:t>
            </a:r>
            <a:r>
              <a:rPr kumimoji="0" lang="en-US" altLang="en-US" sz="2800" b="0" i="0" u="none" strike="noStrike" cap="none" normalizeH="0" baseline="0" dirty="0">
                <a:ln>
                  <a:noFill/>
                </a:ln>
                <a:solidFill>
                  <a:srgbClr val="273239"/>
                </a:solidFill>
                <a:effectLst/>
                <a:latin typeface="Consolas" panose="020B0609020204030204" pitchFamily="49" charset="0"/>
              </a:rPr>
              <a:t> </a:t>
            </a:r>
            <a:r>
              <a:rPr kumimoji="0" lang="en-US" altLang="en-US" sz="2800" b="0" i="0" u="none" strike="noStrike" cap="none" normalizeH="0" baseline="0" dirty="0" err="1">
                <a:ln>
                  <a:noFill/>
                </a:ln>
                <a:solidFill>
                  <a:srgbClr val="273239"/>
                </a:solidFill>
                <a:effectLst/>
                <a:latin typeface="Consolas" panose="020B0609020204030204" pitchFamily="49" charset="0"/>
              </a:rPr>
              <a:t>src</a:t>
            </a:r>
            <a:r>
              <a:rPr kumimoji="0" lang="en-US" altLang="en-US" sz="2800" b="0" i="0" u="none" strike="noStrike" cap="none" normalizeH="0" baseline="0" dirty="0">
                <a:ln>
                  <a:noFill/>
                </a:ln>
                <a:solidFill>
                  <a:srgbClr val="273239"/>
                </a:solidFill>
                <a:effectLst/>
                <a:latin typeface="Consolas" panose="020B0609020204030204" pitchFamily="49" charset="0"/>
              </a:rPr>
              <a:t>="</a:t>
            </a:r>
            <a:r>
              <a:rPr kumimoji="0" lang="en-US" altLang="en-US" sz="2800" b="0" i="0" u="none" strike="noStrike" cap="none" normalizeH="0" baseline="0" dirty="0" err="1">
                <a:ln>
                  <a:noFill/>
                </a:ln>
                <a:solidFill>
                  <a:srgbClr val="273239"/>
                </a:solidFill>
                <a:effectLst/>
                <a:latin typeface="Consolas" panose="020B0609020204030204" pitchFamily="49" charset="0"/>
              </a:rPr>
              <a:t>image_source</a:t>
            </a:r>
            <a:r>
              <a:rPr kumimoji="0" lang="en-US" altLang="en-US" sz="2800" b="0" i="0" u="none" strike="noStrike" cap="none" normalizeH="0" baseline="0" dirty="0">
                <a:ln>
                  <a:noFill/>
                </a:ln>
                <a:solidFill>
                  <a:srgbClr val="273239"/>
                </a:solidFill>
                <a:effectLst/>
                <a:latin typeface="Consolas" panose="020B0609020204030204" pitchFamily="49" charset="0"/>
              </a:rPr>
              <a:t>" class="</a:t>
            </a:r>
            <a:r>
              <a:rPr kumimoji="0" lang="en-US" altLang="en-US" sz="2800" b="0" i="0" u="none" strike="noStrike" cap="none" normalizeH="0" baseline="0" dirty="0" err="1">
                <a:ln>
                  <a:noFill/>
                </a:ln>
                <a:solidFill>
                  <a:srgbClr val="273239"/>
                </a:solidFill>
                <a:effectLst/>
                <a:latin typeface="Consolas" panose="020B0609020204030204" pitchFamily="49" charset="0"/>
              </a:rPr>
              <a:t>img</a:t>
            </a:r>
            <a:r>
              <a:rPr kumimoji="0" lang="en-US" altLang="en-US" sz="2800" b="0" i="0" u="none" strike="noStrike" cap="none" normalizeH="0" baseline="0" dirty="0">
                <a:ln>
                  <a:noFill/>
                </a:ln>
                <a:solidFill>
                  <a:srgbClr val="273239"/>
                </a:solidFill>
                <a:effectLst/>
                <a:latin typeface="Consolas" panose="020B0609020204030204" pitchFamily="49" charset="0"/>
              </a:rPr>
              <a:t>-thumbnail" ...&gt;</a:t>
            </a:r>
            <a:r>
              <a:rPr kumimoji="0" lang="en-US" altLang="en-US" sz="1400" b="0" i="0" u="none" strike="noStrike" cap="none" normalizeH="0" baseline="0" dirty="0">
                <a:ln>
                  <a:noFill/>
                </a:ln>
                <a:solidFill>
                  <a:schemeClr val="tx1"/>
                </a:solidFill>
                <a:effectLst/>
              </a:rPr>
              <a:t> </a:t>
            </a:r>
            <a:endParaRPr lang="en-US" b="0" i="0" dirty="0">
              <a:solidFill>
                <a:srgbClr val="273239"/>
              </a:solidFill>
              <a:effectLst/>
              <a:latin typeface="urw-din"/>
            </a:endParaRPr>
          </a:p>
          <a:p>
            <a:endParaRPr lang="en-IN" dirty="0"/>
          </a:p>
        </p:txBody>
      </p:sp>
    </p:spTree>
    <p:extLst>
      <p:ext uri="{BB962C8B-B14F-4D97-AF65-F5344CB8AC3E}">
        <p14:creationId xmlns:p14="http://schemas.microsoft.com/office/powerpoint/2010/main" val="237164089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5625E-A8B2-C922-A207-23E12C4E1CC5}"/>
              </a:ext>
            </a:extLst>
          </p:cNvPr>
          <p:cNvSpPr>
            <a:spLocks noGrp="1"/>
          </p:cNvSpPr>
          <p:nvPr>
            <p:ph type="title"/>
          </p:nvPr>
        </p:nvSpPr>
        <p:spPr/>
        <p:txBody>
          <a:bodyPr/>
          <a:lstStyle/>
          <a:p>
            <a:r>
              <a:rPr lang="en-IN" b="1" i="0" dirty="0">
                <a:solidFill>
                  <a:srgbClr val="273239"/>
                </a:solidFill>
                <a:effectLst/>
                <a:latin typeface="sofia-pro"/>
              </a:rPr>
              <a:t>Forms</a:t>
            </a:r>
            <a:br>
              <a:rPr lang="en-IN" b="1" i="0" dirty="0">
                <a:solidFill>
                  <a:srgbClr val="273239"/>
                </a:solidFill>
                <a:effectLst/>
                <a:latin typeface="sofia-pro"/>
              </a:rPr>
            </a:br>
            <a:endParaRPr lang="en-IN" dirty="0"/>
          </a:p>
        </p:txBody>
      </p:sp>
      <p:sp>
        <p:nvSpPr>
          <p:cNvPr id="3" name="Content Placeholder 2">
            <a:extLst>
              <a:ext uri="{FF2B5EF4-FFF2-40B4-BE49-F238E27FC236}">
                <a16:creationId xmlns:a16="http://schemas.microsoft.com/office/drawing/2014/main" id="{32737369-6039-D1E5-2F39-DD61A191686E}"/>
              </a:ext>
            </a:extLst>
          </p:cNvPr>
          <p:cNvSpPr>
            <a:spLocks noGrp="1"/>
          </p:cNvSpPr>
          <p:nvPr>
            <p:ph idx="1"/>
          </p:nvPr>
        </p:nvSpPr>
        <p:spPr/>
        <p:txBody>
          <a:bodyPr/>
          <a:lstStyle/>
          <a:p>
            <a:pPr algn="l" fontAlgn="base"/>
            <a:r>
              <a:rPr lang="en-US" b="1" i="0" dirty="0">
                <a:solidFill>
                  <a:srgbClr val="273239"/>
                </a:solidFill>
                <a:effectLst/>
                <a:latin typeface="urw-din"/>
              </a:rPr>
              <a:t>Form Layout:</a:t>
            </a:r>
            <a:r>
              <a:rPr lang="en-US" b="0" i="0" dirty="0">
                <a:solidFill>
                  <a:srgbClr val="273239"/>
                </a:solidFill>
                <a:effectLst/>
                <a:latin typeface="urw-din"/>
              </a:rPr>
              <a:t> Bootstrap provides two types of form layout which are listed below: </a:t>
            </a:r>
            <a:endParaRPr lang="en-US" b="0" i="0" dirty="0" smtClean="0">
              <a:solidFill>
                <a:srgbClr val="273239"/>
              </a:solidFill>
              <a:effectLst/>
              <a:latin typeface="urw-din"/>
            </a:endParaRPr>
          </a:p>
          <a:p>
            <a:pPr algn="l" fontAlgn="base"/>
            <a:endParaRPr lang="en-US" b="0" i="0" dirty="0">
              <a:solidFill>
                <a:srgbClr val="273239"/>
              </a:solidFill>
              <a:effectLst/>
              <a:latin typeface="urw-din"/>
            </a:endParaRPr>
          </a:p>
          <a:p>
            <a:pPr algn="l" fontAlgn="base">
              <a:buFont typeface="Arial" panose="020B0604020202020204" pitchFamily="34" charset="0"/>
              <a:buChar char="•"/>
            </a:pPr>
            <a:r>
              <a:rPr lang="en-US" b="0" i="0" dirty="0" smtClean="0">
                <a:solidFill>
                  <a:srgbClr val="273239"/>
                </a:solidFill>
                <a:effectLst/>
                <a:latin typeface="urw-din"/>
              </a:rPr>
              <a:t>Example 1</a:t>
            </a:r>
          </a:p>
          <a:p>
            <a:pPr algn="l" fontAlgn="base">
              <a:buFont typeface="Arial" panose="020B0604020202020204" pitchFamily="34" charset="0"/>
              <a:buChar char="•"/>
            </a:pPr>
            <a:r>
              <a:rPr lang="en-US" b="0" i="0" dirty="0" smtClean="0">
                <a:solidFill>
                  <a:srgbClr val="273239"/>
                </a:solidFill>
                <a:effectLst/>
                <a:latin typeface="urw-din"/>
              </a:rPr>
              <a:t>Stacked form</a:t>
            </a:r>
          </a:p>
          <a:p>
            <a:pPr algn="l" fontAlgn="base">
              <a:buFont typeface="Arial" panose="020B0604020202020204" pitchFamily="34" charset="0"/>
              <a:buChar char="•"/>
            </a:pPr>
            <a:endParaRPr lang="en-US" b="0" i="0" dirty="0" smtClean="0">
              <a:solidFill>
                <a:srgbClr val="273239"/>
              </a:solidFill>
              <a:effectLst/>
              <a:latin typeface="urw-din"/>
            </a:endParaRPr>
          </a:p>
          <a:p>
            <a:pPr algn="l" fontAlgn="base">
              <a:buFont typeface="Arial" panose="020B0604020202020204" pitchFamily="34" charset="0"/>
              <a:buChar char="•"/>
            </a:pPr>
            <a:r>
              <a:rPr lang="en-US" dirty="0" smtClean="0">
                <a:solidFill>
                  <a:srgbClr val="273239"/>
                </a:solidFill>
                <a:latin typeface="urw-din"/>
              </a:rPr>
              <a:t>Example 2</a:t>
            </a:r>
            <a:endParaRPr lang="en-US" b="0" i="0" dirty="0">
              <a:solidFill>
                <a:srgbClr val="273239"/>
              </a:solidFill>
              <a:effectLst/>
              <a:latin typeface="urw-din"/>
            </a:endParaRPr>
          </a:p>
          <a:p>
            <a:pPr algn="l" fontAlgn="base">
              <a:buFont typeface="Arial" panose="020B0604020202020204" pitchFamily="34" charset="0"/>
              <a:buChar char="•"/>
            </a:pPr>
            <a:r>
              <a:rPr lang="en-US" b="0" i="0" dirty="0">
                <a:solidFill>
                  <a:srgbClr val="273239"/>
                </a:solidFill>
                <a:effectLst/>
                <a:latin typeface="urw-din"/>
              </a:rPr>
              <a:t>Inline form</a:t>
            </a:r>
          </a:p>
          <a:p>
            <a:endParaRPr lang="en-IN" dirty="0"/>
          </a:p>
        </p:txBody>
      </p:sp>
    </p:spTree>
    <p:extLst>
      <p:ext uri="{BB962C8B-B14F-4D97-AF65-F5344CB8AC3E}">
        <p14:creationId xmlns:p14="http://schemas.microsoft.com/office/powerpoint/2010/main" val="135845372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Reference:</a:t>
            </a:r>
            <a:endParaRPr lang="en-IN" dirty="0"/>
          </a:p>
        </p:txBody>
      </p:sp>
      <p:sp>
        <p:nvSpPr>
          <p:cNvPr id="3" name="Content Placeholder 2"/>
          <p:cNvSpPr>
            <a:spLocks noGrp="1"/>
          </p:cNvSpPr>
          <p:nvPr>
            <p:ph idx="1"/>
          </p:nvPr>
        </p:nvSpPr>
        <p:spPr/>
        <p:txBody>
          <a:bodyPr/>
          <a:lstStyle/>
          <a:p>
            <a:pPr marL="0" indent="0">
              <a:buNone/>
            </a:pPr>
            <a:r>
              <a:rPr lang="en-IN" dirty="0"/>
              <a:t>https://getbootstrap.com/docs/5.3/</a:t>
            </a:r>
          </a:p>
        </p:txBody>
      </p:sp>
    </p:spTree>
    <p:extLst>
      <p:ext uri="{BB962C8B-B14F-4D97-AF65-F5344CB8AC3E}">
        <p14:creationId xmlns:p14="http://schemas.microsoft.com/office/powerpoint/2010/main" val="40463906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endParaRPr lang="en-IN" dirty="0"/>
          </a:p>
        </p:txBody>
      </p:sp>
      <p:sp>
        <p:nvSpPr>
          <p:cNvPr id="3" name="Content Placeholder 2"/>
          <p:cNvSpPr>
            <a:spLocks noGrp="1"/>
          </p:cNvSpPr>
          <p:nvPr>
            <p:ph idx="1"/>
          </p:nvPr>
        </p:nvSpPr>
        <p:spPr/>
        <p:txBody>
          <a:bodyPr/>
          <a:lstStyle/>
          <a:p>
            <a:r>
              <a:rPr lang="en-US" dirty="0" smtClean="0"/>
              <a:t>Create simple index page with links to bootstrap library. </a:t>
            </a:r>
          </a:p>
          <a:p>
            <a:pPr marL="514350" indent="-514350">
              <a:buFont typeface="+mj-lt"/>
              <a:buAutoNum type="arabicPeriod"/>
            </a:pPr>
            <a:r>
              <a:rPr lang="en-US" dirty="0" smtClean="0"/>
              <a:t>use CDN Add button and check the code</a:t>
            </a:r>
          </a:p>
          <a:p>
            <a:pPr marL="514350" indent="-514350">
              <a:buFont typeface="+mj-lt"/>
              <a:buAutoNum type="arabicPeriod"/>
            </a:pPr>
            <a:r>
              <a:rPr lang="en-US" dirty="0" smtClean="0"/>
              <a:t>downloaded bootstrap code (Use </a:t>
            </a:r>
            <a:r>
              <a:rPr lang="en-US" dirty="0" err="1" smtClean="0"/>
              <a:t>vs</a:t>
            </a:r>
            <a:r>
              <a:rPr lang="en-US" dirty="0" smtClean="0"/>
              <a:t> code editor) Add button and check the code</a:t>
            </a:r>
          </a:p>
          <a:p>
            <a:endParaRPr lang="en-IN" dirty="0" smtClean="0"/>
          </a:p>
          <a:p>
            <a:endParaRPr lang="en-US" dirty="0" smtClean="0"/>
          </a:p>
        </p:txBody>
      </p:sp>
      <p:pic>
        <p:nvPicPr>
          <p:cNvPr id="4" name="Picture 3"/>
          <p:cNvPicPr>
            <a:picLocks noChangeAspect="1"/>
          </p:cNvPicPr>
          <p:nvPr/>
        </p:nvPicPr>
        <p:blipFill rotWithShape="1">
          <a:blip r:embed="rId2"/>
          <a:srcRect l="25530" t="27768" r="21317" b="27232"/>
          <a:stretch/>
        </p:blipFill>
        <p:spPr>
          <a:xfrm>
            <a:off x="4595223" y="3384731"/>
            <a:ext cx="6885577" cy="3291840"/>
          </a:xfrm>
          <a:prstGeom prst="rect">
            <a:avLst/>
          </a:prstGeom>
        </p:spPr>
      </p:pic>
      <p:cxnSp>
        <p:nvCxnSpPr>
          <p:cNvPr id="6" name="Elbow Connector 5"/>
          <p:cNvCxnSpPr>
            <a:endCxn id="4" idx="1"/>
          </p:cNvCxnSpPr>
          <p:nvPr/>
        </p:nvCxnSpPr>
        <p:spPr>
          <a:xfrm>
            <a:off x="2148114" y="3657600"/>
            <a:ext cx="2447109" cy="1373051"/>
          </a:xfrm>
          <a:prstGeom prst="bentConnector3">
            <a:avLst>
              <a:gd name="adj1" fmla="val -415"/>
            </a:avLst>
          </a:prstGeom>
          <a:ln>
            <a:tailEnd type="triangle"/>
          </a:ln>
        </p:spPr>
        <p:style>
          <a:lnRef idx="1">
            <a:schemeClr val="dk1"/>
          </a:lnRef>
          <a:fillRef idx="0">
            <a:schemeClr val="dk1"/>
          </a:fillRef>
          <a:effectRef idx="0">
            <a:schemeClr val="dk1"/>
          </a:effectRef>
          <a:fontRef idx="minor">
            <a:schemeClr val="tx1"/>
          </a:fontRef>
        </p:style>
      </p:cxnSp>
      <p:sp>
        <p:nvSpPr>
          <p:cNvPr id="8" name="TextBox 7"/>
          <p:cNvSpPr txBox="1"/>
          <p:nvPr/>
        </p:nvSpPr>
        <p:spPr>
          <a:xfrm>
            <a:off x="1669142" y="5280641"/>
            <a:ext cx="2598057" cy="646331"/>
          </a:xfrm>
          <a:prstGeom prst="rect">
            <a:avLst/>
          </a:prstGeom>
          <a:noFill/>
        </p:spPr>
        <p:txBody>
          <a:bodyPr wrap="square" rtlCol="0">
            <a:spAutoFit/>
          </a:bodyPr>
          <a:lstStyle/>
          <a:p>
            <a:r>
              <a:rPr lang="en-US" b="1" dirty="0" smtClean="0"/>
              <a:t>Download and Using direct file names </a:t>
            </a:r>
            <a:r>
              <a:rPr lang="en-US" b="1" dirty="0" err="1" smtClean="0"/>
              <a:t>js</a:t>
            </a:r>
            <a:r>
              <a:rPr lang="en-US" b="1" dirty="0" smtClean="0"/>
              <a:t> &amp; </a:t>
            </a:r>
            <a:r>
              <a:rPr lang="en-US" b="1" dirty="0" err="1" smtClean="0"/>
              <a:t>css</a:t>
            </a:r>
            <a:endParaRPr lang="en-IN" b="1"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9526" t="29333" r="26816" b="16351"/>
          <a:stretch/>
        </p:blipFill>
        <p:spPr bwMode="auto">
          <a:xfrm>
            <a:off x="442761" y="1025090"/>
            <a:ext cx="5573028" cy="3900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9526" t="37474" r="26894" b="31263"/>
          <a:stretch/>
        </p:blipFill>
        <p:spPr bwMode="auto">
          <a:xfrm>
            <a:off x="6458551" y="1585761"/>
            <a:ext cx="5313146" cy="21440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632982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GRID SYSTEM</a:t>
            </a:r>
            <a:endParaRPr lang="en-IN" dirty="0"/>
          </a:p>
        </p:txBody>
      </p:sp>
      <p:pic>
        <p:nvPicPr>
          <p:cNvPr id="4100" name="Picture 4" descr="Bootstrap 5 Columns and Grid System | Explained"/>
          <p:cNvPicPr>
            <a:picLocks noChangeAspect="1" noChangeArrowheads="1"/>
          </p:cNvPicPr>
          <p:nvPr/>
        </p:nvPicPr>
        <p:blipFill>
          <a:blip r:embed="rId2"/>
          <a:srcRect/>
          <a:stretch>
            <a:fillRect/>
          </a:stretch>
        </p:blipFill>
        <p:spPr bwMode="auto">
          <a:xfrm>
            <a:off x="1142965" y="2786058"/>
            <a:ext cx="10140931" cy="2769792"/>
          </a:xfrm>
          <a:prstGeom prst="rect">
            <a:avLst/>
          </a:prstGeom>
          <a:noFill/>
        </p:spPr>
      </p:pic>
      <p:sp>
        <p:nvSpPr>
          <p:cNvPr id="6" name="Rectangle 5"/>
          <p:cNvSpPr/>
          <p:nvPr/>
        </p:nvSpPr>
        <p:spPr>
          <a:xfrm>
            <a:off x="380960" y="1500174"/>
            <a:ext cx="11049077" cy="646331"/>
          </a:xfrm>
          <a:prstGeom prst="rect">
            <a:avLst/>
          </a:prstGeom>
        </p:spPr>
        <p:txBody>
          <a:bodyPr wrap="square">
            <a:spAutoFit/>
          </a:bodyPr>
          <a:lstStyle/>
          <a:p>
            <a:r>
              <a:rPr lang="en-US" b="1" i="0" dirty="0" smtClean="0">
                <a:solidFill>
                  <a:srgbClr val="273239"/>
                </a:solidFill>
                <a:effectLst/>
                <a:latin typeface="urw-din"/>
              </a:rPr>
              <a:t>Grid System</a:t>
            </a:r>
            <a:r>
              <a:rPr lang="en-US" b="0" i="0" dirty="0" smtClean="0">
                <a:solidFill>
                  <a:srgbClr val="273239"/>
                </a:solidFill>
                <a:effectLst/>
                <a:latin typeface="urw-din"/>
              </a:rPr>
              <a:t> allows up to 12 columns across the page. You can use each of them individually or merge them together for wider columns. All combinations of values summing up to 12 can be used.</a:t>
            </a:r>
            <a:endParaRPr lang="en-IN"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0E315-8EF9-1E85-2A53-0290D1E37EEE}"/>
              </a:ext>
            </a:extLst>
          </p:cNvPr>
          <p:cNvSpPr>
            <a:spLocks noGrp="1"/>
          </p:cNvSpPr>
          <p:nvPr>
            <p:ph type="title"/>
          </p:nvPr>
        </p:nvSpPr>
        <p:spPr/>
        <p:txBody>
          <a:bodyPr>
            <a:normAutofit fontScale="90000"/>
          </a:bodyPr>
          <a:lstStyle/>
          <a:p>
            <a:r>
              <a:rPr lang="en-US" b="1" dirty="0">
                <a:solidFill>
                  <a:srgbClr val="273239"/>
                </a:solidFill>
                <a:latin typeface="urw-din"/>
              </a:rPr>
              <a:t>Grid Classes:</a:t>
            </a:r>
            <a:r>
              <a:rPr lang="en-US" dirty="0">
                <a:solidFill>
                  <a:srgbClr val="273239"/>
                </a:solidFill>
                <a:latin typeface="urw-din"/>
              </a:rPr>
              <a:t> Bootstrap grid system contains </a:t>
            </a:r>
            <a:r>
              <a:rPr lang="en-US" dirty="0" smtClean="0">
                <a:solidFill>
                  <a:srgbClr val="273239"/>
                </a:solidFill>
                <a:latin typeface="urw-din"/>
              </a:rPr>
              <a:t>six </a:t>
            </a:r>
            <a:r>
              <a:rPr lang="en-US" dirty="0">
                <a:solidFill>
                  <a:srgbClr val="273239"/>
                </a:solidFill>
                <a:latin typeface="urw-din"/>
              </a:rPr>
              <a:t>classes which are listed below:</a:t>
            </a:r>
            <a:br>
              <a:rPr lang="en-US" dirty="0">
                <a:solidFill>
                  <a:srgbClr val="273239"/>
                </a:solidFill>
                <a:latin typeface="urw-din"/>
              </a:rPr>
            </a:br>
            <a:endParaRPr lang="en-IN" dirty="0"/>
          </a:p>
        </p:txBody>
      </p:sp>
      <p:sp>
        <p:nvSpPr>
          <p:cNvPr id="3" name="Content Placeholder 2">
            <a:extLst>
              <a:ext uri="{FF2B5EF4-FFF2-40B4-BE49-F238E27FC236}">
                <a16:creationId xmlns:a16="http://schemas.microsoft.com/office/drawing/2014/main" id="{75509A03-F2BD-72A0-4859-B82ABC8A2AB1}"/>
              </a:ext>
            </a:extLst>
          </p:cNvPr>
          <p:cNvSpPr>
            <a:spLocks noGrp="1"/>
          </p:cNvSpPr>
          <p:nvPr>
            <p:ph idx="1"/>
          </p:nvPr>
        </p:nvSpPr>
        <p:spPr>
          <a:xfrm>
            <a:off x="823210" y="1705704"/>
            <a:ext cx="10515600" cy="4351338"/>
          </a:xfrm>
        </p:spPr>
        <p:txBody>
          <a:bodyPr>
            <a:normAutofit fontScale="92500" lnSpcReduction="20000"/>
          </a:bodyPr>
          <a:lstStyle/>
          <a:p>
            <a:pPr algn="just" fontAlgn="base">
              <a:buFont typeface="Arial" panose="020B0604020202020204" pitchFamily="34" charset="0"/>
              <a:buChar char="•"/>
            </a:pPr>
            <a:r>
              <a:rPr lang="en-US" b="1" i="0" dirty="0" smtClean="0">
                <a:solidFill>
                  <a:srgbClr val="273239"/>
                </a:solidFill>
                <a:effectLst/>
                <a:latin typeface="urw-din"/>
              </a:rPr>
              <a:t>.</a:t>
            </a:r>
            <a:r>
              <a:rPr lang="en-US" b="1" i="0" dirty="0">
                <a:solidFill>
                  <a:srgbClr val="273239"/>
                </a:solidFill>
                <a:effectLst/>
                <a:latin typeface="urw-din"/>
              </a:rPr>
              <a:t>col-</a:t>
            </a:r>
            <a:r>
              <a:rPr lang="en-US" b="0" i="0" dirty="0">
                <a:solidFill>
                  <a:srgbClr val="273239"/>
                </a:solidFill>
                <a:effectLst/>
                <a:latin typeface="urw-din"/>
              </a:rPr>
              <a:t> It is used for extra small screen devices (screen width less than 576px).</a:t>
            </a:r>
          </a:p>
          <a:p>
            <a:pPr algn="just" fontAlgn="base">
              <a:buFont typeface="Arial" panose="020B0604020202020204" pitchFamily="34" charset="0"/>
              <a:buChar char="•"/>
            </a:pPr>
            <a:r>
              <a:rPr lang="en-US" b="1" i="0" dirty="0">
                <a:solidFill>
                  <a:srgbClr val="273239"/>
                </a:solidFill>
                <a:effectLst/>
                <a:latin typeface="urw-din"/>
              </a:rPr>
              <a:t>.col-</a:t>
            </a:r>
            <a:r>
              <a:rPr lang="en-US" b="1" i="0" dirty="0" err="1">
                <a:solidFill>
                  <a:srgbClr val="273239"/>
                </a:solidFill>
                <a:effectLst/>
                <a:latin typeface="urw-din"/>
              </a:rPr>
              <a:t>sm</a:t>
            </a:r>
            <a:r>
              <a:rPr lang="en-US" b="1" i="0" dirty="0">
                <a:solidFill>
                  <a:srgbClr val="273239"/>
                </a:solidFill>
                <a:effectLst/>
                <a:latin typeface="urw-din"/>
              </a:rPr>
              <a:t>-</a:t>
            </a:r>
            <a:r>
              <a:rPr lang="en-US" b="0" i="0" dirty="0">
                <a:solidFill>
                  <a:srgbClr val="273239"/>
                </a:solidFill>
                <a:effectLst/>
                <a:latin typeface="urw-din"/>
              </a:rPr>
              <a:t> It is used for small screen devices (screen width greater than or equal to 576px).</a:t>
            </a:r>
          </a:p>
          <a:p>
            <a:pPr algn="just" fontAlgn="base">
              <a:buFont typeface="Arial" panose="020B0604020202020204" pitchFamily="34" charset="0"/>
              <a:buChar char="•"/>
            </a:pPr>
            <a:r>
              <a:rPr lang="en-US" b="1" i="0" dirty="0">
                <a:solidFill>
                  <a:srgbClr val="273239"/>
                </a:solidFill>
                <a:effectLst/>
                <a:latin typeface="urw-din"/>
              </a:rPr>
              <a:t>.col-md-</a:t>
            </a:r>
            <a:r>
              <a:rPr lang="en-US" b="0" i="0" dirty="0">
                <a:solidFill>
                  <a:srgbClr val="273239"/>
                </a:solidFill>
                <a:effectLst/>
                <a:latin typeface="urw-din"/>
              </a:rPr>
              <a:t> It is used for medium screen size devices (screen width greater than or equal to 768px).</a:t>
            </a:r>
          </a:p>
          <a:p>
            <a:pPr algn="just" fontAlgn="base">
              <a:buFont typeface="Arial" panose="020B0604020202020204" pitchFamily="34" charset="0"/>
              <a:buChar char="•"/>
            </a:pPr>
            <a:r>
              <a:rPr lang="en-US" b="1" i="0" dirty="0">
                <a:solidFill>
                  <a:srgbClr val="273239"/>
                </a:solidFill>
                <a:effectLst/>
                <a:latin typeface="urw-din"/>
              </a:rPr>
              <a:t>.col-lg-</a:t>
            </a:r>
            <a:r>
              <a:rPr lang="en-US" b="0" i="0" dirty="0">
                <a:solidFill>
                  <a:srgbClr val="273239"/>
                </a:solidFill>
                <a:effectLst/>
                <a:latin typeface="urw-din"/>
              </a:rPr>
              <a:t> It is used for large screen size devices (screen width greater than or equal to 992px).</a:t>
            </a:r>
          </a:p>
          <a:p>
            <a:pPr algn="just" fontAlgn="base">
              <a:buFont typeface="Arial" panose="020B0604020202020204" pitchFamily="34" charset="0"/>
              <a:buChar char="•"/>
            </a:pPr>
            <a:r>
              <a:rPr lang="en-US" b="1" i="0" dirty="0">
                <a:solidFill>
                  <a:srgbClr val="273239"/>
                </a:solidFill>
                <a:effectLst/>
                <a:latin typeface="urw-din"/>
              </a:rPr>
              <a:t>.col-xl-</a:t>
            </a:r>
            <a:r>
              <a:rPr lang="en-US" b="0" i="0" dirty="0">
                <a:solidFill>
                  <a:srgbClr val="273239"/>
                </a:solidFill>
                <a:effectLst/>
                <a:latin typeface="urw-din"/>
              </a:rPr>
              <a:t> It is used for </a:t>
            </a:r>
            <a:r>
              <a:rPr lang="en-US" b="0" i="0" dirty="0" err="1">
                <a:solidFill>
                  <a:srgbClr val="273239"/>
                </a:solidFill>
                <a:effectLst/>
                <a:latin typeface="urw-din"/>
              </a:rPr>
              <a:t>xlarge</a:t>
            </a:r>
            <a:r>
              <a:rPr lang="en-US" b="0" i="0" dirty="0">
                <a:solidFill>
                  <a:srgbClr val="273239"/>
                </a:solidFill>
                <a:effectLst/>
                <a:latin typeface="urw-din"/>
              </a:rPr>
              <a:t> screen size devices (screen width equal to or greater than 1200px</a:t>
            </a:r>
            <a:r>
              <a:rPr lang="en-US" b="0" i="0" dirty="0" smtClean="0">
                <a:solidFill>
                  <a:srgbClr val="273239"/>
                </a:solidFill>
                <a:effectLst/>
                <a:latin typeface="urw-din"/>
              </a:rPr>
              <a:t>).</a:t>
            </a:r>
          </a:p>
          <a:p>
            <a:pPr algn="just" fontAlgn="base"/>
            <a:r>
              <a:rPr lang="en-US" b="1" dirty="0">
                <a:solidFill>
                  <a:srgbClr val="273239"/>
                </a:solidFill>
                <a:latin typeface="urw-din"/>
              </a:rPr>
              <a:t>.</a:t>
            </a:r>
            <a:r>
              <a:rPr lang="en-US" b="1" dirty="0" smtClean="0">
                <a:solidFill>
                  <a:srgbClr val="273239"/>
                </a:solidFill>
                <a:latin typeface="urw-din"/>
              </a:rPr>
              <a:t>col-</a:t>
            </a:r>
            <a:r>
              <a:rPr lang="en-US" b="1" dirty="0" err="1" smtClean="0">
                <a:solidFill>
                  <a:srgbClr val="273239"/>
                </a:solidFill>
                <a:latin typeface="urw-din"/>
              </a:rPr>
              <a:t>xxl</a:t>
            </a:r>
            <a:r>
              <a:rPr lang="en-US" b="1" dirty="0" smtClean="0">
                <a:solidFill>
                  <a:srgbClr val="273239"/>
                </a:solidFill>
                <a:latin typeface="urw-din"/>
              </a:rPr>
              <a:t>-</a:t>
            </a:r>
            <a:r>
              <a:rPr lang="en-US" dirty="0">
                <a:solidFill>
                  <a:srgbClr val="273239"/>
                </a:solidFill>
                <a:latin typeface="urw-din"/>
              </a:rPr>
              <a:t> It is used for </a:t>
            </a:r>
            <a:r>
              <a:rPr lang="en-US" dirty="0" err="1" smtClean="0">
                <a:solidFill>
                  <a:srgbClr val="273239"/>
                </a:solidFill>
                <a:latin typeface="urw-din"/>
              </a:rPr>
              <a:t>xxlarge</a:t>
            </a:r>
            <a:r>
              <a:rPr lang="en-US" dirty="0" smtClean="0">
                <a:solidFill>
                  <a:srgbClr val="273239"/>
                </a:solidFill>
                <a:latin typeface="urw-din"/>
              </a:rPr>
              <a:t> </a:t>
            </a:r>
            <a:r>
              <a:rPr lang="en-US" dirty="0">
                <a:solidFill>
                  <a:srgbClr val="273239"/>
                </a:solidFill>
                <a:latin typeface="urw-din"/>
              </a:rPr>
              <a:t>screen size devices (screen width equal to or greater than </a:t>
            </a:r>
            <a:r>
              <a:rPr lang="en-US" dirty="0" smtClean="0">
                <a:solidFill>
                  <a:srgbClr val="273239"/>
                </a:solidFill>
                <a:latin typeface="urw-din"/>
              </a:rPr>
              <a:t>1400px</a:t>
            </a:r>
            <a:r>
              <a:rPr lang="en-US" dirty="0">
                <a:solidFill>
                  <a:srgbClr val="273239"/>
                </a:solidFill>
                <a:latin typeface="urw-din"/>
              </a:rPr>
              <a:t>).</a:t>
            </a:r>
          </a:p>
          <a:p>
            <a:pPr algn="just" fontAlgn="base">
              <a:buFont typeface="Arial" panose="020B0604020202020204" pitchFamily="34" charset="0"/>
              <a:buChar char="•"/>
            </a:pPr>
            <a:endParaRPr lang="en-US" b="0" i="0" dirty="0" smtClean="0">
              <a:solidFill>
                <a:srgbClr val="273239"/>
              </a:solidFill>
              <a:effectLst/>
              <a:latin typeface="urw-din"/>
            </a:endParaRPr>
          </a:p>
          <a:p>
            <a:pPr algn="just" fontAlgn="base">
              <a:buFont typeface="Arial" panose="020B0604020202020204" pitchFamily="34" charset="0"/>
              <a:buChar char="•"/>
            </a:pPr>
            <a:endParaRPr lang="en-US" b="0" i="0" dirty="0">
              <a:solidFill>
                <a:srgbClr val="273239"/>
              </a:solidFill>
              <a:effectLst/>
              <a:latin typeface="urw-din"/>
            </a:endParaRPr>
          </a:p>
          <a:p>
            <a:endParaRPr lang="en-IN" dirty="0"/>
          </a:p>
        </p:txBody>
      </p:sp>
    </p:spTree>
    <p:extLst>
      <p:ext uri="{BB962C8B-B14F-4D97-AF65-F5344CB8AC3E}">
        <p14:creationId xmlns:p14="http://schemas.microsoft.com/office/powerpoint/2010/main" val="31927125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90005-E77A-43D6-2EAC-3C644153960A}"/>
              </a:ext>
            </a:extLst>
          </p:cNvPr>
          <p:cNvSpPr>
            <a:spLocks noGrp="1"/>
          </p:cNvSpPr>
          <p:nvPr>
            <p:ph type="title"/>
          </p:nvPr>
        </p:nvSpPr>
        <p:spPr/>
        <p:txBody>
          <a:bodyPr/>
          <a:lstStyle/>
          <a:p>
            <a:r>
              <a:rPr lang="en-US" b="1" dirty="0">
                <a:solidFill>
                  <a:srgbClr val="273239"/>
                </a:solidFill>
                <a:latin typeface="urw-din"/>
              </a:rPr>
              <a:t>Components of Grid System:</a:t>
            </a:r>
            <a:r>
              <a:rPr lang="en-US" dirty="0">
                <a:solidFill>
                  <a:srgbClr val="273239"/>
                </a:solidFill>
                <a:latin typeface="urw-din"/>
              </a:rPr>
              <a:t/>
            </a:r>
            <a:br>
              <a:rPr lang="en-US" dirty="0">
                <a:solidFill>
                  <a:srgbClr val="273239"/>
                </a:solidFill>
                <a:latin typeface="urw-din"/>
              </a:rPr>
            </a:br>
            <a:endParaRPr lang="en-IN" dirty="0"/>
          </a:p>
        </p:txBody>
      </p:sp>
      <p:sp>
        <p:nvSpPr>
          <p:cNvPr id="3" name="Content Placeholder 2">
            <a:extLst>
              <a:ext uri="{FF2B5EF4-FFF2-40B4-BE49-F238E27FC236}">
                <a16:creationId xmlns:a16="http://schemas.microsoft.com/office/drawing/2014/main" id="{74846451-F135-D883-052B-1F7ACCF03555}"/>
              </a:ext>
            </a:extLst>
          </p:cNvPr>
          <p:cNvSpPr>
            <a:spLocks noGrp="1"/>
          </p:cNvSpPr>
          <p:nvPr>
            <p:ph idx="1"/>
          </p:nvPr>
        </p:nvSpPr>
        <p:spPr/>
        <p:txBody>
          <a:bodyPr>
            <a:normAutofit/>
          </a:bodyPr>
          <a:lstStyle/>
          <a:p>
            <a:pPr algn="just" fontAlgn="base">
              <a:buFont typeface="Arial" panose="020B0604020202020204" pitchFamily="34" charset="0"/>
              <a:buChar char="•"/>
            </a:pPr>
            <a:r>
              <a:rPr lang="en-US" b="1" i="0" dirty="0" smtClean="0">
                <a:solidFill>
                  <a:srgbClr val="273239"/>
                </a:solidFill>
                <a:effectLst/>
                <a:latin typeface="urw-din"/>
              </a:rPr>
              <a:t>Containers</a:t>
            </a:r>
            <a:r>
              <a:rPr lang="en-US" b="1" i="0" dirty="0">
                <a:solidFill>
                  <a:srgbClr val="273239"/>
                </a:solidFill>
                <a:effectLst/>
                <a:latin typeface="urw-din"/>
              </a:rPr>
              <a:t>:</a:t>
            </a:r>
            <a:r>
              <a:rPr lang="en-US" b="0" i="0" dirty="0">
                <a:solidFill>
                  <a:srgbClr val="273239"/>
                </a:solidFill>
                <a:effectLst/>
                <a:latin typeface="urw-din"/>
              </a:rPr>
              <a:t> Bootstrap requires a containing element to wrap site contents in a grid system. The word </a:t>
            </a:r>
            <a:r>
              <a:rPr lang="en-US" b="1" i="0" dirty="0">
                <a:solidFill>
                  <a:srgbClr val="273239"/>
                </a:solidFill>
                <a:effectLst/>
                <a:latin typeface="urw-din"/>
              </a:rPr>
              <a:t>container</a:t>
            </a:r>
            <a:r>
              <a:rPr lang="en-US" b="0" i="0" dirty="0">
                <a:solidFill>
                  <a:srgbClr val="273239"/>
                </a:solidFill>
                <a:effectLst/>
                <a:latin typeface="urw-din"/>
              </a:rPr>
              <a:t> is used to contain the row elements and row elements containing the column elements.</a:t>
            </a:r>
          </a:p>
          <a:p>
            <a:pPr algn="just" fontAlgn="base">
              <a:buFont typeface="Arial" panose="020B0604020202020204" pitchFamily="34" charset="0"/>
              <a:buChar char="•"/>
            </a:pPr>
            <a:r>
              <a:rPr lang="en-US" b="1" i="0" dirty="0">
                <a:solidFill>
                  <a:srgbClr val="273239"/>
                </a:solidFill>
                <a:effectLst/>
                <a:latin typeface="urw-din"/>
              </a:rPr>
              <a:t>Rows:</a:t>
            </a:r>
            <a:r>
              <a:rPr lang="en-US" b="0" i="0" dirty="0">
                <a:solidFill>
                  <a:srgbClr val="273239"/>
                </a:solidFill>
                <a:effectLst/>
                <a:latin typeface="urw-din"/>
              </a:rPr>
              <a:t> Rows must be placed within the </a:t>
            </a:r>
            <a:r>
              <a:rPr lang="en-US" b="1" i="0" dirty="0">
                <a:solidFill>
                  <a:srgbClr val="273239"/>
                </a:solidFill>
                <a:effectLst/>
                <a:latin typeface="urw-din"/>
              </a:rPr>
              <a:t>container</a:t>
            </a:r>
            <a:r>
              <a:rPr lang="en-US" b="0" i="0" dirty="0">
                <a:solidFill>
                  <a:srgbClr val="273239"/>
                </a:solidFill>
                <a:effectLst/>
                <a:latin typeface="urw-din"/>
              </a:rPr>
              <a:t> or </a:t>
            </a:r>
            <a:r>
              <a:rPr lang="en-US" b="1" i="0" dirty="0">
                <a:solidFill>
                  <a:srgbClr val="273239"/>
                </a:solidFill>
                <a:effectLst/>
                <a:latin typeface="urw-din"/>
              </a:rPr>
              <a:t>container-fluid</a:t>
            </a:r>
            <a:r>
              <a:rPr lang="en-US" b="0" i="0" dirty="0">
                <a:solidFill>
                  <a:srgbClr val="273239"/>
                </a:solidFill>
                <a:effectLst/>
                <a:latin typeface="urw-din"/>
              </a:rPr>
              <a:t> for proper alignment and padding. Rows are used to create horizontal groups of columns.</a:t>
            </a:r>
          </a:p>
          <a:p>
            <a:pPr algn="just" fontAlgn="base">
              <a:buFont typeface="Arial" panose="020B0604020202020204" pitchFamily="34" charset="0"/>
              <a:buChar char="•"/>
            </a:pPr>
            <a:r>
              <a:rPr lang="en-US" b="1" i="0" dirty="0">
                <a:solidFill>
                  <a:srgbClr val="273239"/>
                </a:solidFill>
                <a:effectLst/>
                <a:latin typeface="urw-din"/>
              </a:rPr>
              <a:t>Columns:</a:t>
            </a:r>
            <a:r>
              <a:rPr lang="en-US" b="0" i="0" dirty="0">
                <a:solidFill>
                  <a:srgbClr val="273239"/>
                </a:solidFill>
                <a:effectLst/>
                <a:latin typeface="urw-din"/>
              </a:rPr>
              <a:t> Grid columns are created by specifying the number of twelve available columns you wish to span. For example, three equal columns would use three col-lg-4.</a:t>
            </a:r>
          </a:p>
          <a:p>
            <a:endParaRPr lang="en-IN" dirty="0"/>
          </a:p>
        </p:txBody>
      </p:sp>
    </p:spTree>
    <p:extLst>
      <p:ext uri="{BB962C8B-B14F-4D97-AF65-F5344CB8AC3E}">
        <p14:creationId xmlns:p14="http://schemas.microsoft.com/office/powerpoint/2010/main" val="276803768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14155</TotalTime>
  <Words>479</Words>
  <Application>Microsoft Office PowerPoint</Application>
  <PresentationFormat>Widescreen</PresentationFormat>
  <Paragraphs>115</Paragraphs>
  <Slides>43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vt:lpstr>
      <vt:lpstr>Calibri</vt:lpstr>
      <vt:lpstr>Calibri Light</vt:lpstr>
      <vt:lpstr>Consolas</vt:lpstr>
      <vt:lpstr>sofia-pro</vt:lpstr>
      <vt:lpstr>urw-din</vt:lpstr>
      <vt:lpstr>Office Theme</vt:lpstr>
      <vt:lpstr>BOOTSTRAP</vt:lpstr>
      <vt:lpstr>Create web application responsive</vt:lpstr>
      <vt:lpstr>Bootstrap</vt:lpstr>
      <vt:lpstr>Bootstrap</vt:lpstr>
      <vt:lpstr>Exercise :</vt:lpstr>
      <vt:lpstr>PowerPoint Presentation</vt:lpstr>
      <vt:lpstr>GRID SYSTEM</vt:lpstr>
      <vt:lpstr>Grid Classes: Bootstrap grid system contains six classes which are listed below: </vt:lpstr>
      <vt:lpstr>Components of Grid System: </vt:lpstr>
      <vt:lpstr>Example 1: This example uses bootstrap to create an equal width column grid on all devices and screen widths.</vt:lpstr>
      <vt:lpstr>PowerPoint Presentation</vt:lpstr>
      <vt:lpstr>Example 2: This example uses bootstrap to create equal width responsive column grid. When the screen size is less than 576px the column automatically stack to each other.</vt:lpstr>
      <vt:lpstr>PowerPoint Presentation</vt:lpstr>
      <vt:lpstr>Example 3: This example uses bootstrap to create unequal width responsive column grid. When the screen size is less than 576px the column automatically stack to each other.</vt:lpstr>
      <vt:lpstr>PowerPoint Presentation</vt:lpstr>
      <vt:lpstr>Containers in Bootstrap with examples </vt:lpstr>
      <vt:lpstr>container</vt:lpstr>
      <vt:lpstr>PowerPoint Presentation</vt:lpstr>
      <vt:lpstr>container-fluid</vt:lpstr>
      <vt:lpstr>PowerPoint Presentation</vt:lpstr>
      <vt:lpstr>Navigation Bar </vt:lpstr>
      <vt:lpstr>Navigation Bar </vt:lpstr>
      <vt:lpstr>PowerPoint Presentation</vt:lpstr>
      <vt:lpstr>PowerPoint Presentation</vt:lpstr>
      <vt:lpstr>PowerPoint Presentation</vt:lpstr>
      <vt:lpstr>PowerPoint Presentation</vt:lpstr>
      <vt:lpstr>Dropdown Navbar: The navbar can be created by using dropdown menu. </vt:lpstr>
      <vt:lpstr>PowerPoint Presentation</vt:lpstr>
      <vt:lpstr>PowerPoint Presentation</vt:lpstr>
      <vt:lpstr>Carousel</vt:lpstr>
      <vt:lpstr>PowerPoint Presentation</vt:lpstr>
      <vt:lpstr>glyphicons </vt:lpstr>
      <vt:lpstr>PowerPoint Presentation</vt:lpstr>
      <vt:lpstr>Tables </vt:lpstr>
      <vt:lpstr>Simple table</vt:lpstr>
      <vt:lpstr>&lt;table class="table table-bordered"&gt; Table Contents... &lt;table&gt; </vt:lpstr>
      <vt:lpstr>table class="table table-dark"&gt; &lt;table class="table table-hover"&gt; &lt;table class="table table-dark table-hover"&gt;     </vt:lpstr>
      <vt:lpstr>Colored table: Bootstrap provides a number of contextual classes that can be used to color the entire row or a single cell of a table. These classes should be used with a light table and not with a dark table for a better appearance. The list of contextual classes is given below.</vt:lpstr>
      <vt:lpstr>BOOTSTRAP TABLE</vt:lpstr>
      <vt:lpstr>Images </vt:lpstr>
      <vt:lpstr>PowerPoint Presentation</vt:lpstr>
      <vt:lpstr>Forms </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Reshma Hussain</dc:creator>
  <cp:lastModifiedBy>admin</cp:lastModifiedBy>
  <cp:revision>35</cp:revision>
  <dcterms:created xsi:type="dcterms:W3CDTF">2022-10-21T07:01:57Z</dcterms:created>
  <dcterms:modified xsi:type="dcterms:W3CDTF">2024-08-26T08:19:09Z</dcterms:modified>
</cp:coreProperties>
</file>

<file path=docProps/thumbnail.jpeg>
</file>